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57" r:id="rId3"/>
    <p:sldId id="300" r:id="rId4"/>
    <p:sldId id="294" r:id="rId5"/>
    <p:sldId id="288" r:id="rId6"/>
    <p:sldId id="291" r:id="rId7"/>
    <p:sldId id="301" r:id="rId8"/>
    <p:sldId id="289" r:id="rId9"/>
    <p:sldId id="290" r:id="rId10"/>
    <p:sldId id="292" r:id="rId11"/>
    <p:sldId id="302" r:id="rId12"/>
    <p:sldId id="285" r:id="rId13"/>
    <p:sldId id="284" r:id="rId14"/>
    <p:sldId id="295" r:id="rId15"/>
    <p:sldId id="296" r:id="rId16"/>
    <p:sldId id="297" r:id="rId17"/>
    <p:sldId id="283" r:id="rId18"/>
    <p:sldId id="293" r:id="rId19"/>
    <p:sldId id="262" r:id="rId20"/>
    <p:sldId id="298" r:id="rId21"/>
    <p:sldId id="281" r:id="rId22"/>
    <p:sldId id="263" r:id="rId23"/>
    <p:sldId id="265" r:id="rId24"/>
    <p:sldId id="266" r:id="rId25"/>
    <p:sldId id="267" r:id="rId26"/>
    <p:sldId id="269" r:id="rId27"/>
    <p:sldId id="270" r:id="rId28"/>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65" d="100"/>
          <a:sy n="65" d="100"/>
        </p:scale>
        <p:origin x="521" y="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6356170-7414-49DA-B3D5-0FCDB00343C2}" type="datetimeFigureOut">
              <a:rPr lang="en-US" smtClean="0"/>
              <a:t>12/6/2018</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7E2AE7F4-746A-40F2-98EB-BF109230C35F}" type="slidenum">
              <a:rPr lang="en-US" smtClean="0"/>
              <a:t>‹#›</a:t>
            </a:fld>
            <a:endParaRPr lang="en-US"/>
          </a:p>
        </p:txBody>
      </p:sp>
    </p:spTree>
    <p:extLst>
      <p:ext uri="{BB962C8B-B14F-4D97-AF65-F5344CB8AC3E}">
        <p14:creationId xmlns:p14="http://schemas.microsoft.com/office/powerpoint/2010/main" val="1938936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2AE7F4-746A-40F2-98EB-BF109230C35F}" type="slidenum">
              <a:rPr lang="en-US" smtClean="0"/>
              <a:t>1</a:t>
            </a:fld>
            <a:endParaRPr lang="en-US"/>
          </a:p>
        </p:txBody>
      </p:sp>
    </p:spTree>
    <p:extLst>
      <p:ext uri="{BB962C8B-B14F-4D97-AF65-F5344CB8AC3E}">
        <p14:creationId xmlns:p14="http://schemas.microsoft.com/office/powerpoint/2010/main" val="2734138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A8372E-F8DB-4FBA-9284-2A43159F4491}" type="datetime1">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113299-D019-4D98-A93F-2A6CB706C169}" type="datetime1">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36B0D8-528E-4CC0-A647-571328BC7975}" type="datetime1">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EA6731-2E9E-4FA0-9AD6-D5221BFB0F9B}" type="datetime1">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A6A53F-FEFF-4263-B7EB-F54475931C62}" type="datetime1">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08BE4D-2096-43C3-A92A-0CB90691351A}" type="datetime1">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72EB1A-22BB-46BC-BDB2-4299B21165E2}" type="datetime1">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48499-6BFC-4CB2-B536-9FD7B726E9CB}" type="datetime1">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2F5C09-9B63-4CA0-B6A0-2B3181FD86C7}" type="datetime1">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0F5915-4701-4161-BCD9-A5FBFA185274}" type="datetime1">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D1E97B-B40B-40BA-8CCA-DCEC46297F1B}" type="datetime1">
              <a:rPr lang="en-US" smtClean="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D25FBD-3D45-431B-B2D9-B73E8E3A7C66}" type="datetime1">
              <a:rPr lang="en-US" smtClean="0"/>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CB08B8-5172-4510-A11E-5A6BB1C8B609}" type="datetime1">
              <a:rPr lang="en-US" smtClean="0"/>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7A61A-B407-406C-8437-84F5E5DAF400}" type="datetime1">
              <a:rPr lang="en-US" smtClean="0"/>
              <a:t>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761531-99D4-40A8-B9AE-041AF4DBF2F5}" type="datetime1">
              <a:rPr lang="en-US" smtClean="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3B05C5-5215-4DAC-9433-D24B27FE73AD}" type="datetime1">
              <a:rPr lang="en-US" smtClean="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0CB864-67BA-4B6E-9763-70EEA026AB1D}" type="datetime1">
              <a:rPr lang="en-US" smtClean="0"/>
              <a:t>12/6/2018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krc.org/" TargetMode="External"/><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hyperlink" Target="mailto:mlusk@ckrc.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bcsdcemeetn.org/about-cement/benefits-of-concret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CKRC/MSHA Meeting</a:t>
            </a:r>
          </a:p>
        </p:txBody>
      </p:sp>
      <p:sp>
        <p:nvSpPr>
          <p:cNvPr id="3" name="Subtitle 2"/>
          <p:cNvSpPr>
            <a:spLocks noGrp="1"/>
          </p:cNvSpPr>
          <p:nvPr>
            <p:ph type="subTitle" idx="1"/>
          </p:nvPr>
        </p:nvSpPr>
        <p:spPr/>
        <p:txBody>
          <a:bodyPr/>
          <a:lstStyle/>
          <a:p>
            <a:r>
              <a:rPr lang="en-US" dirty="0"/>
              <a:t>December 6, 2018</a:t>
            </a:r>
          </a:p>
          <a:p>
            <a:r>
              <a:rPr lang="en-US" dirty="0"/>
              <a:t>1pm-4pm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3696" y="537139"/>
            <a:ext cx="4813678" cy="1564445"/>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960842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RCRA -- </a:t>
            </a:r>
            <a:r>
              <a:rPr lang="en-US" dirty="0"/>
              <a:t>Risk Assessments</a:t>
            </a:r>
            <a:endParaRPr lang="en-US" b="1" dirty="0"/>
          </a:p>
        </p:txBody>
      </p:sp>
      <p:sp>
        <p:nvSpPr>
          <p:cNvPr id="3" name="Content Placeholder 2"/>
          <p:cNvSpPr>
            <a:spLocks noGrp="1"/>
          </p:cNvSpPr>
          <p:nvPr>
            <p:ph idx="1"/>
          </p:nvPr>
        </p:nvSpPr>
        <p:spPr>
          <a:xfrm>
            <a:off x="677334" y="1354667"/>
            <a:ext cx="8596668" cy="4686695"/>
          </a:xfrm>
        </p:spPr>
        <p:txBody>
          <a:bodyPr>
            <a:normAutofit/>
          </a:bodyPr>
          <a:lstStyle/>
          <a:p>
            <a:r>
              <a:rPr lang="en-US" sz="2200" dirty="0">
                <a:solidFill>
                  <a:schemeClr val="tx1"/>
                </a:solidFill>
              </a:rPr>
              <a:t>Another aspect of the RCRA permitting process is evaluating and documenting that the MACT limits are considered protective of human health and the environment on a site-specific basis  </a:t>
            </a:r>
          </a:p>
          <a:p>
            <a:r>
              <a:rPr lang="en-US" sz="2200" dirty="0">
                <a:solidFill>
                  <a:schemeClr val="tx1"/>
                </a:solidFill>
              </a:rPr>
              <a:t>The analysis is referred to as a multi-pathway human health and ecological risk assessment </a:t>
            </a:r>
          </a:p>
          <a:p>
            <a:r>
              <a:rPr lang="en-US" sz="2200" dirty="0">
                <a:solidFill>
                  <a:schemeClr val="tx1"/>
                </a:solidFill>
              </a:rPr>
              <a:t>The assessment includes evaluating hundreds of chemical constituents for short and long-term health effects on external receptors including residents, farmers and fishers compared to carcinogenic and non-carcinogenic acceptable risk levels</a:t>
            </a:r>
          </a:p>
          <a:p>
            <a:r>
              <a:rPr lang="en-US" sz="2200" dirty="0">
                <a:solidFill>
                  <a:schemeClr val="tx1"/>
                </a:solidFill>
              </a:rPr>
              <a:t>Typical cement kiln risk assessment results are orders of magnitude below EPA thresholds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540" y="6041362"/>
            <a:ext cx="2251412" cy="656000"/>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767181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2" name="Title 1"/>
          <p:cNvSpPr>
            <a:spLocks noGrp="1"/>
          </p:cNvSpPr>
          <p:nvPr>
            <p:ph type="title" idx="4294967295"/>
          </p:nvPr>
        </p:nvSpPr>
        <p:spPr>
          <a:xfrm>
            <a:off x="395416" y="22140"/>
            <a:ext cx="8596313" cy="628650"/>
          </a:xfrm>
        </p:spPr>
        <p:txBody>
          <a:bodyPr>
            <a:normAutofit fontScale="90000"/>
          </a:bodyPr>
          <a:lstStyle/>
          <a:p>
            <a:r>
              <a:rPr lang="en-US" b="1" dirty="0"/>
              <a:t>MSHA</a:t>
            </a:r>
            <a:r>
              <a:rPr lang="en-US" dirty="0"/>
              <a:t> Minimum Applicable Regulations </a:t>
            </a:r>
            <a:r>
              <a:rPr lang="en-US" sz="1800" dirty="0"/>
              <a:t>(MSHA 8/18)</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5378" y="6083878"/>
            <a:ext cx="1985285" cy="64521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048381667"/>
              </p:ext>
            </p:extLst>
          </p:nvPr>
        </p:nvGraphicFramePr>
        <p:xfrm>
          <a:off x="206932" y="631629"/>
          <a:ext cx="11596517" cy="5366218"/>
        </p:xfrm>
        <a:graphic>
          <a:graphicData uri="http://schemas.openxmlformats.org/drawingml/2006/table">
            <a:tbl>
              <a:tblPr firstRow="1" bandRow="1">
                <a:tableStyleId>{5C22544A-7EE6-4342-B048-85BDC9FD1C3A}</a:tableStyleId>
              </a:tblPr>
              <a:tblGrid>
                <a:gridCol w="6481735">
                  <a:extLst>
                    <a:ext uri="{9D8B030D-6E8A-4147-A177-3AD203B41FA5}">
                      <a16:colId xmlns:a16="http://schemas.microsoft.com/office/drawing/2014/main" val="20000"/>
                    </a:ext>
                  </a:extLst>
                </a:gridCol>
                <a:gridCol w="5114782">
                  <a:extLst>
                    <a:ext uri="{9D8B030D-6E8A-4147-A177-3AD203B41FA5}">
                      <a16:colId xmlns:a16="http://schemas.microsoft.com/office/drawing/2014/main" val="20001"/>
                    </a:ext>
                  </a:extLst>
                </a:gridCol>
              </a:tblGrid>
              <a:tr h="464153">
                <a:tc>
                  <a:txBody>
                    <a:bodyPr/>
                    <a:lstStyle/>
                    <a:p>
                      <a:r>
                        <a:rPr lang="en-US" dirty="0"/>
                        <a:t>MSHA Applicable</a:t>
                      </a:r>
                      <a:r>
                        <a:rPr lang="en-US" baseline="0" dirty="0"/>
                        <a:t> Regulations </a:t>
                      </a:r>
                      <a:r>
                        <a:rPr lang="en-US" sz="1400" baseline="0" dirty="0"/>
                        <a:t>(listed in MSHA Aug 18</a:t>
                      </a:r>
                      <a:r>
                        <a:rPr lang="en-US" sz="1400" baseline="30000" dirty="0"/>
                        <a:t>th</a:t>
                      </a:r>
                      <a:r>
                        <a:rPr lang="en-US" sz="1400" baseline="0" dirty="0"/>
                        <a:t> Document)</a:t>
                      </a:r>
                      <a:endParaRPr lang="en-US" sz="1400" dirty="0"/>
                    </a:p>
                  </a:txBody>
                  <a:tcPr/>
                </a:tc>
                <a:tc>
                  <a:txBody>
                    <a:bodyPr/>
                    <a:lstStyle/>
                    <a:p>
                      <a:r>
                        <a:rPr lang="en-US" dirty="0"/>
                        <a:t>Companion Requirements</a:t>
                      </a:r>
                    </a:p>
                  </a:txBody>
                  <a:tcPr/>
                </a:tc>
                <a:extLst>
                  <a:ext uri="{0D108BD9-81ED-4DB2-BD59-A6C34878D82A}">
                    <a16:rowId xmlns:a16="http://schemas.microsoft.com/office/drawing/2014/main" val="10000"/>
                  </a:ext>
                </a:extLst>
              </a:tr>
              <a:tr h="377731">
                <a:tc>
                  <a:txBody>
                    <a:bodyPr/>
                    <a:lstStyle/>
                    <a:p>
                      <a:r>
                        <a:rPr lang="en-US" sz="1600" dirty="0"/>
                        <a:t>Part 46 </a:t>
                      </a:r>
                      <a:r>
                        <a:rPr lang="en-US" dirty="0"/>
                        <a:t>Task and Hazard Training</a:t>
                      </a:r>
                    </a:p>
                  </a:txBody>
                  <a:tcPr/>
                </a:tc>
                <a:tc>
                  <a:txBody>
                    <a:bodyPr/>
                    <a:lstStyle/>
                    <a:p>
                      <a:r>
                        <a:rPr lang="en-US" dirty="0"/>
                        <a:t>RCRA Training</a:t>
                      </a:r>
                      <a:r>
                        <a:rPr lang="en-US" baseline="0" dirty="0"/>
                        <a:t> Plan </a:t>
                      </a:r>
                      <a:r>
                        <a:rPr lang="en-US" sz="1600" baseline="0" dirty="0"/>
                        <a:t>(Sec. 8)</a:t>
                      </a:r>
                      <a:endParaRPr lang="en-US" sz="1600" dirty="0"/>
                    </a:p>
                  </a:txBody>
                  <a:tcPr/>
                </a:tc>
                <a:extLst>
                  <a:ext uri="{0D108BD9-81ED-4DB2-BD59-A6C34878D82A}">
                    <a16:rowId xmlns:a16="http://schemas.microsoft.com/office/drawing/2014/main" val="10001"/>
                  </a:ext>
                </a:extLst>
              </a:tr>
              <a:tr h="410294">
                <a:tc>
                  <a:txBody>
                    <a:bodyPr/>
                    <a:lstStyle/>
                    <a:p>
                      <a:r>
                        <a:rPr lang="en-US" sz="1600" dirty="0"/>
                        <a:t>Part 47</a:t>
                      </a:r>
                      <a:r>
                        <a:rPr lang="en-US" dirty="0"/>
                        <a:t> Hazard Communication</a:t>
                      </a:r>
                    </a:p>
                  </a:txBody>
                  <a:tcPr/>
                </a:tc>
                <a:tc>
                  <a:txBody>
                    <a:bodyPr/>
                    <a:lstStyle/>
                    <a:p>
                      <a:r>
                        <a:rPr lang="en-US" dirty="0"/>
                        <a:t>RCRA WAP </a:t>
                      </a:r>
                      <a:r>
                        <a:rPr lang="en-US" sz="1600" dirty="0"/>
                        <a:t>(e.g. Profile) (Sec. 3)</a:t>
                      </a:r>
                    </a:p>
                  </a:txBody>
                  <a:tcPr/>
                </a:tc>
                <a:extLst>
                  <a:ext uri="{0D108BD9-81ED-4DB2-BD59-A6C34878D82A}">
                    <a16:rowId xmlns:a16="http://schemas.microsoft.com/office/drawing/2014/main" val="10002"/>
                  </a:ext>
                </a:extLst>
              </a:tr>
              <a:tr h="453053">
                <a:tc>
                  <a:txBody>
                    <a:bodyPr/>
                    <a:lstStyle/>
                    <a:p>
                      <a:r>
                        <a:rPr lang="en-US" sz="1600" dirty="0"/>
                        <a:t>Part 47.53 </a:t>
                      </a:r>
                      <a:r>
                        <a:rPr lang="en-US" dirty="0"/>
                        <a:t>Alternative for Hazardous</a:t>
                      </a:r>
                      <a:r>
                        <a:rPr lang="en-US" baseline="0" dirty="0"/>
                        <a:t> Waste</a:t>
                      </a:r>
                      <a:endParaRPr lang="en-US" dirty="0"/>
                    </a:p>
                  </a:txBody>
                  <a:tcPr/>
                </a:tc>
                <a:tc>
                  <a:txBody>
                    <a:bodyPr/>
                    <a:lstStyle/>
                    <a:p>
                      <a:r>
                        <a:rPr lang="en-US" dirty="0"/>
                        <a:t>RCRA WAP </a:t>
                      </a:r>
                      <a:r>
                        <a:rPr lang="en-US" sz="1600" dirty="0"/>
                        <a:t>(analytical results &amp; profile (Sec. 3)</a:t>
                      </a:r>
                    </a:p>
                  </a:txBody>
                  <a:tcPr/>
                </a:tc>
                <a:extLst>
                  <a:ext uri="{0D108BD9-81ED-4DB2-BD59-A6C34878D82A}">
                    <a16:rowId xmlns:a16="http://schemas.microsoft.com/office/drawing/2014/main" val="10003"/>
                  </a:ext>
                </a:extLst>
              </a:tr>
              <a:tr h="639139">
                <a:tc>
                  <a:txBody>
                    <a:bodyPr/>
                    <a:lstStyle/>
                    <a:p>
                      <a:r>
                        <a:rPr lang="en-US" sz="1600" dirty="0"/>
                        <a:t>Part 56.5001 </a:t>
                      </a:r>
                      <a:r>
                        <a:rPr lang="en-US" dirty="0"/>
                        <a:t>Exposure</a:t>
                      </a:r>
                      <a:r>
                        <a:rPr lang="en-US" baseline="0" dirty="0"/>
                        <a:t> Limits for Airborne contaminants</a:t>
                      </a:r>
                      <a:endParaRPr lang="en-US" dirty="0"/>
                    </a:p>
                  </a:txBody>
                  <a:tcPr/>
                </a:tc>
                <a:tc>
                  <a:txBody>
                    <a:bodyPr/>
                    <a:lstStyle/>
                    <a:p>
                      <a:r>
                        <a:rPr lang="en-US" dirty="0"/>
                        <a:t> RCRA Preparedness,</a:t>
                      </a:r>
                      <a:r>
                        <a:rPr lang="en-US" baseline="0" dirty="0"/>
                        <a:t> Prevention &amp; Contingency </a:t>
                      </a:r>
                      <a:r>
                        <a:rPr lang="en-US" sz="1600" baseline="0" dirty="0"/>
                        <a:t>(</a:t>
                      </a:r>
                      <a:r>
                        <a:rPr lang="en-US" sz="1600" dirty="0"/>
                        <a:t>PPC Plan) (Sec.</a:t>
                      </a:r>
                      <a:r>
                        <a:rPr lang="en-US" sz="1600" baseline="0" dirty="0"/>
                        <a:t> 6 &amp; 7)</a:t>
                      </a:r>
                      <a:endParaRPr lang="en-US" sz="1600" dirty="0"/>
                    </a:p>
                  </a:txBody>
                  <a:tcPr/>
                </a:tc>
                <a:extLst>
                  <a:ext uri="{0D108BD9-81ED-4DB2-BD59-A6C34878D82A}">
                    <a16:rowId xmlns:a16="http://schemas.microsoft.com/office/drawing/2014/main" val="10004"/>
                  </a:ext>
                </a:extLst>
              </a:tr>
              <a:tr h="377731">
                <a:tc>
                  <a:txBody>
                    <a:bodyPr/>
                    <a:lstStyle/>
                    <a:p>
                      <a:r>
                        <a:rPr lang="en-US" sz="1600" dirty="0"/>
                        <a:t>Part 56.5002 </a:t>
                      </a:r>
                      <a:r>
                        <a:rPr lang="en-US" sz="1800" dirty="0"/>
                        <a:t>Exposure</a:t>
                      </a:r>
                      <a:r>
                        <a:rPr lang="en-US" sz="1800" baseline="0" dirty="0"/>
                        <a:t> Monitoring</a:t>
                      </a:r>
                      <a:endParaRPr lang="en-US" sz="1800" dirty="0"/>
                    </a:p>
                  </a:txBody>
                  <a:tcPr/>
                </a:tc>
                <a:tc>
                  <a:txBody>
                    <a:bodyPr/>
                    <a:lstStyle/>
                    <a:p>
                      <a:r>
                        <a:rPr lang="en-US" dirty="0"/>
                        <a:t>CAA Subpart</a:t>
                      </a:r>
                      <a:r>
                        <a:rPr lang="en-US" baseline="0" dirty="0"/>
                        <a:t> DD </a:t>
                      </a:r>
                      <a:r>
                        <a:rPr lang="en-US" sz="1600" baseline="0" dirty="0"/>
                        <a:t>(LDAR Monitoring)</a:t>
                      </a:r>
                      <a:endParaRPr lang="en-US" sz="1600" dirty="0"/>
                    </a:p>
                  </a:txBody>
                  <a:tcPr/>
                </a:tc>
                <a:extLst>
                  <a:ext uri="{0D108BD9-81ED-4DB2-BD59-A6C34878D82A}">
                    <a16:rowId xmlns:a16="http://schemas.microsoft.com/office/drawing/2014/main" val="10005"/>
                  </a:ext>
                </a:extLst>
              </a:tr>
              <a:tr h="377731">
                <a:tc>
                  <a:txBody>
                    <a:bodyPr/>
                    <a:lstStyle/>
                    <a:p>
                      <a:r>
                        <a:rPr lang="en-US" sz="1600" dirty="0"/>
                        <a:t>Part 56.5005 </a:t>
                      </a:r>
                      <a:r>
                        <a:rPr lang="en-US" dirty="0"/>
                        <a:t>Control of Exposure</a:t>
                      </a:r>
                    </a:p>
                  </a:txBody>
                  <a:tcPr/>
                </a:tc>
                <a:tc>
                  <a:txBody>
                    <a:bodyPr/>
                    <a:lstStyle/>
                    <a:p>
                      <a:r>
                        <a:rPr lang="en-US" dirty="0"/>
                        <a:t>RCRA PPC Plan </a:t>
                      </a:r>
                      <a:r>
                        <a:rPr lang="en-US" sz="1600" dirty="0"/>
                        <a:t>(Sec. 6)</a:t>
                      </a:r>
                    </a:p>
                  </a:txBody>
                  <a:tcPr/>
                </a:tc>
                <a:extLst>
                  <a:ext uri="{0D108BD9-81ED-4DB2-BD59-A6C34878D82A}">
                    <a16:rowId xmlns:a16="http://schemas.microsoft.com/office/drawing/2014/main" val="10006"/>
                  </a:ext>
                </a:extLst>
              </a:tr>
              <a:tr h="377731">
                <a:tc>
                  <a:txBody>
                    <a:bodyPr/>
                    <a:lstStyle/>
                    <a:p>
                      <a:r>
                        <a:rPr lang="en-US" dirty="0"/>
                        <a:t>Part 56.14100</a:t>
                      </a:r>
                      <a:r>
                        <a:rPr lang="en-US" baseline="0" dirty="0"/>
                        <a:t> Safety Defects</a:t>
                      </a:r>
                      <a:endParaRPr lang="en-US" dirty="0"/>
                    </a:p>
                  </a:txBody>
                  <a:tcPr/>
                </a:tc>
                <a:tc>
                  <a:txBody>
                    <a:bodyPr/>
                    <a:lstStyle/>
                    <a:p>
                      <a:r>
                        <a:rPr lang="en-US" dirty="0"/>
                        <a:t>Preparedness</a:t>
                      </a:r>
                      <a:r>
                        <a:rPr lang="en-US" baseline="0" dirty="0"/>
                        <a:t> &amp; Prevention </a:t>
                      </a:r>
                      <a:r>
                        <a:rPr lang="en-US" sz="1600" baseline="0" dirty="0"/>
                        <a:t>(Sec. 6)</a:t>
                      </a:r>
                      <a:endParaRPr lang="en-US" sz="1600" dirty="0"/>
                    </a:p>
                  </a:txBody>
                  <a:tcPr/>
                </a:tc>
                <a:extLst>
                  <a:ext uri="{0D108BD9-81ED-4DB2-BD59-A6C34878D82A}">
                    <a16:rowId xmlns:a16="http://schemas.microsoft.com/office/drawing/2014/main" val="10007"/>
                  </a:ext>
                </a:extLst>
              </a:tr>
              <a:tr h="377731">
                <a:tc>
                  <a:txBody>
                    <a:bodyPr/>
                    <a:lstStyle/>
                    <a:p>
                      <a:r>
                        <a:rPr lang="en-US" dirty="0"/>
                        <a:t>Part 56.15006 PPE</a:t>
                      </a:r>
                    </a:p>
                  </a:txBody>
                  <a:tcPr/>
                </a:tc>
                <a:tc>
                  <a:txBody>
                    <a:bodyPr/>
                    <a:lstStyle/>
                    <a:p>
                      <a:r>
                        <a:rPr lang="en-US" dirty="0"/>
                        <a:t>RCRA Training</a:t>
                      </a:r>
                      <a:r>
                        <a:rPr lang="en-US" baseline="0" dirty="0"/>
                        <a:t> &amp; PPC Plan </a:t>
                      </a:r>
                      <a:r>
                        <a:rPr lang="en-US" sz="1600" baseline="0" dirty="0"/>
                        <a:t>(Sec. 6, 7 &amp; 8)</a:t>
                      </a:r>
                      <a:endParaRPr lang="en-US" sz="1600" dirty="0"/>
                    </a:p>
                  </a:txBody>
                  <a:tcPr/>
                </a:tc>
                <a:extLst>
                  <a:ext uri="{0D108BD9-81ED-4DB2-BD59-A6C34878D82A}">
                    <a16:rowId xmlns:a16="http://schemas.microsoft.com/office/drawing/2014/main" val="10008"/>
                  </a:ext>
                </a:extLst>
              </a:tr>
              <a:tr h="377731">
                <a:tc>
                  <a:txBody>
                    <a:bodyPr/>
                    <a:lstStyle/>
                    <a:p>
                      <a:r>
                        <a:rPr lang="en-US" dirty="0"/>
                        <a:t>Part</a:t>
                      </a:r>
                      <a:r>
                        <a:rPr lang="en-US" baseline="0" dirty="0"/>
                        <a:t> 56.16004 Containers for hazardous materials</a:t>
                      </a:r>
                      <a:endParaRPr lang="en-US" dirty="0"/>
                    </a:p>
                  </a:txBody>
                  <a:tcPr/>
                </a:tc>
                <a:tc>
                  <a:txBody>
                    <a:bodyPr/>
                    <a:lstStyle/>
                    <a:p>
                      <a:r>
                        <a:rPr lang="en-US" dirty="0"/>
                        <a:t>RCRA PPC Plan </a:t>
                      </a:r>
                      <a:r>
                        <a:rPr lang="en-US" sz="1600" dirty="0"/>
                        <a:t>(Sec. 6)</a:t>
                      </a:r>
                    </a:p>
                  </a:txBody>
                  <a:tcPr/>
                </a:tc>
                <a:extLst>
                  <a:ext uri="{0D108BD9-81ED-4DB2-BD59-A6C34878D82A}">
                    <a16:rowId xmlns:a16="http://schemas.microsoft.com/office/drawing/2014/main" val="10009"/>
                  </a:ext>
                </a:extLst>
              </a:tr>
              <a:tr h="377731">
                <a:tc>
                  <a:txBody>
                    <a:bodyPr/>
                    <a:lstStyle/>
                    <a:p>
                      <a:r>
                        <a:rPr lang="en-US" dirty="0"/>
                        <a:t>Part</a:t>
                      </a:r>
                      <a:r>
                        <a:rPr lang="en-US" baseline="0" dirty="0"/>
                        <a:t> 56.18002 Work Place Examinations</a:t>
                      </a:r>
                      <a:endParaRPr lang="en-US" dirty="0"/>
                    </a:p>
                  </a:txBody>
                  <a:tcPr/>
                </a:tc>
                <a:tc>
                  <a:txBody>
                    <a:bodyPr/>
                    <a:lstStyle/>
                    <a:p>
                      <a:r>
                        <a:rPr lang="en-US" dirty="0"/>
                        <a:t>RCRA 264 </a:t>
                      </a:r>
                      <a:r>
                        <a:rPr lang="en-US" sz="1600" dirty="0"/>
                        <a:t>(Sec. 6)</a:t>
                      </a:r>
                      <a:endParaRPr lang="en-US" sz="1600" i="1" baseline="30000" dirty="0"/>
                    </a:p>
                  </a:txBody>
                  <a:tcPr/>
                </a:tc>
                <a:extLst>
                  <a:ext uri="{0D108BD9-81ED-4DB2-BD59-A6C34878D82A}">
                    <a16:rowId xmlns:a16="http://schemas.microsoft.com/office/drawing/2014/main" val="10010"/>
                  </a:ext>
                </a:extLst>
              </a:tr>
              <a:tr h="377731">
                <a:tc>
                  <a:txBody>
                    <a:bodyPr/>
                    <a:lstStyle/>
                    <a:p>
                      <a:r>
                        <a:rPr lang="en-US" dirty="0"/>
                        <a:t>Part 56.20003 Housekeeping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RCRA PPC Plan</a:t>
                      </a:r>
                      <a:r>
                        <a:rPr lang="en-US" baseline="0" dirty="0"/>
                        <a:t> </a:t>
                      </a:r>
                      <a:r>
                        <a:rPr lang="en-US" sz="1600" baseline="0" dirty="0"/>
                        <a:t>(Sec. 6)</a:t>
                      </a:r>
                      <a:endParaRPr lang="en-US" sz="1600" i="1" dirty="0"/>
                    </a:p>
                  </a:txBody>
                  <a:tcPr/>
                </a:tc>
                <a:extLst>
                  <a:ext uri="{0D108BD9-81ED-4DB2-BD59-A6C34878D82A}">
                    <a16:rowId xmlns:a16="http://schemas.microsoft.com/office/drawing/2014/main" val="10011"/>
                  </a:ext>
                </a:extLst>
              </a:tr>
              <a:tr h="377731">
                <a:tc>
                  <a:txBody>
                    <a:bodyPr/>
                    <a:lstStyle/>
                    <a:p>
                      <a:r>
                        <a:rPr lang="en-US" dirty="0"/>
                        <a:t>Part 56.20011 Barricades</a:t>
                      </a:r>
                      <a:r>
                        <a:rPr lang="en-US" baseline="0" dirty="0"/>
                        <a:t> &amp; Warning Signs</a:t>
                      </a:r>
                      <a:endParaRPr lang="en-US" dirty="0"/>
                    </a:p>
                  </a:txBody>
                  <a:tcPr/>
                </a:tc>
                <a:tc>
                  <a:txBody>
                    <a:bodyPr/>
                    <a:lstStyle/>
                    <a:p>
                      <a:r>
                        <a:rPr lang="en-US" dirty="0"/>
                        <a:t>RCRA PPC Plan </a:t>
                      </a:r>
                      <a:r>
                        <a:rPr lang="en-US" sz="1600" dirty="0"/>
                        <a:t>(Sec. 6 &amp; 7)</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939247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10759"/>
          </a:xfrm>
        </p:spPr>
        <p:txBody>
          <a:bodyPr>
            <a:normAutofit fontScale="90000"/>
          </a:bodyPr>
          <a:lstStyle/>
          <a:p>
            <a:r>
              <a:rPr lang="en-US" dirty="0"/>
              <a:t>MSHA Issue:  Hazard Analysis </a:t>
            </a:r>
            <a:r>
              <a:rPr lang="en-US" sz="3100" dirty="0">
                <a:solidFill>
                  <a:schemeClr val="tx1"/>
                </a:solidFill>
              </a:rPr>
              <a:t>(profile and WAP)</a:t>
            </a:r>
          </a:p>
        </p:txBody>
      </p:sp>
      <p:sp>
        <p:nvSpPr>
          <p:cNvPr id="3" name="Content Placeholder 2"/>
          <p:cNvSpPr>
            <a:spLocks noGrp="1"/>
          </p:cNvSpPr>
          <p:nvPr>
            <p:ph idx="1"/>
          </p:nvPr>
        </p:nvSpPr>
        <p:spPr>
          <a:xfrm>
            <a:off x="677334" y="1620359"/>
            <a:ext cx="8596668" cy="4500429"/>
          </a:xfrm>
        </p:spPr>
        <p:txBody>
          <a:bodyPr>
            <a:normAutofit fontScale="70000" lnSpcReduction="20000"/>
          </a:bodyPr>
          <a:lstStyle/>
          <a:p>
            <a:r>
              <a:rPr lang="en-US" sz="2400" b="1" dirty="0">
                <a:solidFill>
                  <a:schemeClr val="tx1"/>
                </a:solidFill>
              </a:rPr>
              <a:t>Profile (</a:t>
            </a:r>
            <a:r>
              <a:rPr lang="en-US" sz="2400" i="1" dirty="0">
                <a:solidFill>
                  <a:schemeClr val="tx1"/>
                </a:solidFill>
              </a:rPr>
              <a:t>the screening profile incorporates available generator information, including SDSs where available</a:t>
            </a:r>
            <a:r>
              <a:rPr lang="en-US" sz="2400" b="1" dirty="0">
                <a:solidFill>
                  <a:schemeClr val="tx1"/>
                </a:solidFill>
              </a:rPr>
              <a:t>)</a:t>
            </a:r>
          </a:p>
          <a:p>
            <a:pPr lvl="1"/>
            <a:r>
              <a:rPr lang="en-US" sz="2200" dirty="0">
                <a:solidFill>
                  <a:schemeClr val="tx1"/>
                </a:solidFill>
              </a:rPr>
              <a:t>Generator Communication</a:t>
            </a:r>
          </a:p>
          <a:p>
            <a:pPr lvl="1"/>
            <a:r>
              <a:rPr lang="en-US" sz="2200" dirty="0">
                <a:solidFill>
                  <a:schemeClr val="tx1"/>
                </a:solidFill>
              </a:rPr>
              <a:t>Concentration Limits</a:t>
            </a:r>
          </a:p>
          <a:p>
            <a:pPr lvl="1"/>
            <a:r>
              <a:rPr lang="en-US" sz="2200" dirty="0">
                <a:solidFill>
                  <a:schemeClr val="tx1"/>
                </a:solidFill>
              </a:rPr>
              <a:t>Categories (typical or special handling specifications)</a:t>
            </a:r>
          </a:p>
          <a:p>
            <a:pPr lvl="1"/>
            <a:r>
              <a:rPr lang="en-US" sz="2200" dirty="0">
                <a:solidFill>
                  <a:schemeClr val="tx1"/>
                </a:solidFill>
              </a:rPr>
              <a:t>Hazard Coding</a:t>
            </a:r>
          </a:p>
          <a:p>
            <a:pPr lvl="1"/>
            <a:r>
              <a:rPr lang="en-US" sz="2200" dirty="0">
                <a:solidFill>
                  <a:schemeClr val="tx1"/>
                </a:solidFill>
              </a:rPr>
              <a:t>Waste Fuel Analysis</a:t>
            </a:r>
            <a:endParaRPr lang="en-US" sz="2200" b="1" dirty="0">
              <a:solidFill>
                <a:schemeClr val="tx1"/>
              </a:solidFill>
            </a:endParaRPr>
          </a:p>
          <a:p>
            <a:r>
              <a:rPr lang="en-US" sz="2400" b="1" dirty="0">
                <a:solidFill>
                  <a:schemeClr val="tx1"/>
                </a:solidFill>
              </a:rPr>
              <a:t>Pre-arrival Sampling</a:t>
            </a:r>
          </a:p>
          <a:p>
            <a:pPr lvl="1"/>
            <a:r>
              <a:rPr lang="en-US" sz="2200" dirty="0">
                <a:solidFill>
                  <a:schemeClr val="tx1"/>
                </a:solidFill>
              </a:rPr>
              <a:t>Takes place prior to full load acceptance</a:t>
            </a:r>
            <a:r>
              <a:rPr lang="en-US" sz="2000" b="1" dirty="0">
                <a:solidFill>
                  <a:schemeClr val="tx1"/>
                </a:solidFill>
              </a:rPr>
              <a:t> </a:t>
            </a:r>
            <a:r>
              <a:rPr lang="en-US" sz="2000" i="1" dirty="0">
                <a:solidFill>
                  <a:schemeClr val="tx1"/>
                </a:solidFill>
              </a:rPr>
              <a:t>(best practices are for generators to produce detailed waste characterizations based on multiple SDSs and other information) </a:t>
            </a:r>
            <a:endParaRPr lang="en-US" sz="2200" i="1" dirty="0">
              <a:solidFill>
                <a:schemeClr val="tx1"/>
              </a:solidFill>
            </a:endParaRPr>
          </a:p>
          <a:p>
            <a:pPr lvl="1"/>
            <a:r>
              <a:rPr lang="en-US" sz="2200" dirty="0">
                <a:solidFill>
                  <a:schemeClr val="tx1"/>
                </a:solidFill>
              </a:rPr>
              <a:t>Initial Samples</a:t>
            </a:r>
          </a:p>
          <a:p>
            <a:r>
              <a:rPr lang="en-US" sz="2400" b="1" dirty="0">
                <a:solidFill>
                  <a:schemeClr val="tx1"/>
                </a:solidFill>
              </a:rPr>
              <a:t>Manifest</a:t>
            </a:r>
          </a:p>
          <a:p>
            <a:pPr lvl="1"/>
            <a:r>
              <a:rPr lang="en-US" sz="2200" dirty="0">
                <a:solidFill>
                  <a:schemeClr val="tx1"/>
                </a:solidFill>
              </a:rPr>
              <a:t>Container Analysis</a:t>
            </a:r>
          </a:p>
          <a:p>
            <a:pPr lvl="1"/>
            <a:r>
              <a:rPr lang="en-US" sz="2200" dirty="0">
                <a:solidFill>
                  <a:schemeClr val="tx1"/>
                </a:solidFill>
              </a:rPr>
              <a:t>Sampling to compare to profile</a:t>
            </a:r>
          </a:p>
          <a:p>
            <a:pPr lvl="1"/>
            <a:r>
              <a:rPr lang="en-US" sz="2200" dirty="0">
                <a:solidFill>
                  <a:schemeClr val="tx1"/>
                </a:solidFill>
              </a:rPr>
              <a:t>Accept or Reject</a:t>
            </a:r>
          </a:p>
          <a:p>
            <a:endParaRPr lang="en-US" sz="2400" b="1" dirty="0"/>
          </a:p>
          <a:p>
            <a:pPr lvl="1"/>
            <a:endParaRPr lang="en-US" sz="2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317" y="6037881"/>
            <a:ext cx="2268346" cy="737212"/>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860222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34" y="575733"/>
            <a:ext cx="8596668" cy="725845"/>
          </a:xfrm>
        </p:spPr>
        <p:txBody>
          <a:bodyPr>
            <a:noAutofit/>
          </a:bodyPr>
          <a:lstStyle/>
          <a:p>
            <a:r>
              <a:rPr lang="en-US" sz="4000" dirty="0"/>
              <a:t>Waste Analysis Plan (WAP)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1796" y="5970678"/>
            <a:ext cx="2268346" cy="737212"/>
          </a:xfrm>
          <a:prstGeom prst="rect">
            <a:avLst/>
          </a:prstGeom>
        </p:spPr>
      </p:pic>
      <p:sp>
        <p:nvSpPr>
          <p:cNvPr id="6" name="Content Placeholder 5"/>
          <p:cNvSpPr>
            <a:spLocks noGrp="1"/>
          </p:cNvSpPr>
          <p:nvPr>
            <p:ph idx="1"/>
          </p:nvPr>
        </p:nvSpPr>
        <p:spPr>
          <a:xfrm>
            <a:off x="759713" y="1660400"/>
            <a:ext cx="8596668" cy="4310278"/>
          </a:xfrm>
        </p:spPr>
        <p:txBody>
          <a:bodyPr>
            <a:normAutofit fontScale="85000" lnSpcReduction="20000"/>
          </a:bodyPr>
          <a:lstStyle/>
          <a:p>
            <a:r>
              <a:rPr lang="en-US" sz="3200" dirty="0">
                <a:solidFill>
                  <a:schemeClr val="tx1"/>
                </a:solidFill>
              </a:rPr>
              <a:t>The profile request helps us collect/examine generator and TSDF information.</a:t>
            </a:r>
          </a:p>
          <a:p>
            <a:r>
              <a:rPr lang="en-US" sz="3200" dirty="0">
                <a:solidFill>
                  <a:schemeClr val="tx1"/>
                </a:solidFill>
              </a:rPr>
              <a:t>The WAP helps us analyze streams we accept. Provides protocol and schedules for timely sampling to identify potential agents/chemicals miners could be exposed to.</a:t>
            </a:r>
          </a:p>
          <a:p>
            <a:r>
              <a:rPr lang="en-US" sz="3200" dirty="0">
                <a:solidFill>
                  <a:schemeClr val="tx1"/>
                </a:solidFill>
              </a:rPr>
              <a:t>The information is then used to develop detailed SOPs including job safety analyses (JSAs) and process hazard analyses in order to keep the miner away from routes of exposure/keep the waste from getting to routes of exposure to the environment and the miner.</a:t>
            </a:r>
          </a:p>
        </p:txBody>
      </p:sp>
      <p:sp>
        <p:nvSpPr>
          <p:cNvPr id="3" name="Slide Number Placeholder 2"/>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719028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134" y="194737"/>
            <a:ext cx="3854528" cy="1278466"/>
          </a:xfrm>
        </p:spPr>
        <p:txBody>
          <a:bodyPr/>
          <a:lstStyle/>
          <a:p>
            <a:r>
              <a:rPr lang="en-US" dirty="0"/>
              <a:t>WAP Figure 1-1 </a:t>
            </a:r>
            <a:br>
              <a:rPr lang="en-US" dirty="0"/>
            </a:br>
            <a:r>
              <a:rPr lang="en-US" dirty="0">
                <a:solidFill>
                  <a:schemeClr val="tx1"/>
                </a:solidFill>
              </a:rPr>
              <a:t>GENERATOR</a:t>
            </a:r>
          </a:p>
        </p:txBody>
      </p:sp>
      <p:sp>
        <p:nvSpPr>
          <p:cNvPr id="7" name="Text Placeholder 6"/>
          <p:cNvSpPr>
            <a:spLocks noGrp="1"/>
          </p:cNvSpPr>
          <p:nvPr>
            <p:ph type="body" sz="half" idx="2"/>
          </p:nvPr>
        </p:nvSpPr>
        <p:spPr/>
        <p:txBody>
          <a:bodyPr/>
          <a:lstStyle/>
          <a:p>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417" y="6120788"/>
            <a:ext cx="2268346" cy="737212"/>
          </a:xfrm>
          <a:prstGeom prst="rect">
            <a:avLst/>
          </a:prstGeom>
        </p:spPr>
      </p:pic>
      <p:pic>
        <p:nvPicPr>
          <p:cNvPr id="9" name="Content Placeholder 4" descr="A close up of text on a white background&#10;&#10;Description generated with very high confidence">
            <a:extLst>
              <a:ext uri="{FF2B5EF4-FFF2-40B4-BE49-F238E27FC236}">
                <a16:creationId xmlns:a16="http://schemas.microsoft.com/office/drawing/2014/main" id="{76A5F4E8-569B-4E65-BC88-F0F7347E029F}"/>
              </a:ext>
            </a:extLst>
          </p:cNvPr>
          <p:cNvPicPr>
            <a:picLocks noGrp="1" noChangeAspect="1"/>
          </p:cNvPicPr>
          <p:nvPr>
            <p:ph idx="1"/>
          </p:nvPr>
        </p:nvPicPr>
        <p:blipFill>
          <a:blip r:embed="rId3"/>
          <a:stretch>
            <a:fillRect/>
          </a:stretch>
        </p:blipFill>
        <p:spPr>
          <a:xfrm>
            <a:off x="2760133" y="194737"/>
            <a:ext cx="6393969" cy="5926051"/>
          </a:xfrm>
        </p:spPr>
      </p:pic>
      <p:sp>
        <p:nvSpPr>
          <p:cNvPr id="2" name="Slide Number Placeholder 1"/>
          <p:cNvSpPr>
            <a:spLocks noGrp="1"/>
          </p:cNvSpPr>
          <p:nvPr>
            <p:ph type="sldNum" sz="quarter" idx="12"/>
          </p:nvPr>
        </p:nvSpPr>
        <p:spPr/>
        <p:txBody>
          <a:bodyPr/>
          <a:lstStyle/>
          <a:p>
            <a:fld id="{519954A3-9DFD-4C44-94BA-B95130A3BA1C}" type="slidenum">
              <a:rPr lang="en-US" smtClean="0"/>
              <a:t>14</a:t>
            </a:fld>
            <a:endParaRPr lang="en-US" dirty="0"/>
          </a:p>
        </p:txBody>
      </p:sp>
    </p:spTree>
    <p:extLst>
      <p:ext uri="{BB962C8B-B14F-4D97-AF65-F5344CB8AC3E}">
        <p14:creationId xmlns:p14="http://schemas.microsoft.com/office/powerpoint/2010/main" val="227228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134" y="194737"/>
            <a:ext cx="3854528" cy="1278466"/>
          </a:xfrm>
        </p:spPr>
        <p:txBody>
          <a:bodyPr/>
          <a:lstStyle/>
          <a:p>
            <a:r>
              <a:rPr lang="en-US" dirty="0"/>
              <a:t>WAP Figure 1-2</a:t>
            </a:r>
            <a:br>
              <a:rPr lang="en-US" dirty="0"/>
            </a:br>
            <a:r>
              <a:rPr lang="en-US" dirty="0">
                <a:solidFill>
                  <a:schemeClr val="tx1"/>
                </a:solidFill>
              </a:rPr>
              <a:t>Material Handling Systems</a:t>
            </a:r>
          </a:p>
        </p:txBody>
      </p:sp>
      <p:sp>
        <p:nvSpPr>
          <p:cNvPr id="7" name="Text Placeholder 6"/>
          <p:cNvSpPr>
            <a:spLocks noGrp="1"/>
          </p:cNvSpPr>
          <p:nvPr>
            <p:ph type="body" sz="half" idx="2"/>
          </p:nvPr>
        </p:nvSpPr>
        <p:spPr/>
        <p:txBody>
          <a:bodyPr/>
          <a:lstStyle/>
          <a:p>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9137" y="6041362"/>
            <a:ext cx="2268346" cy="737212"/>
          </a:xfrm>
          <a:prstGeom prst="rect">
            <a:avLst/>
          </a:prstGeom>
        </p:spPr>
      </p:pic>
      <p:pic>
        <p:nvPicPr>
          <p:cNvPr id="9" name="Content Placeholder 4" descr="A screenshot of a cell phone&#10;&#10;Description generated with very high confidence">
            <a:extLst>
              <a:ext uri="{FF2B5EF4-FFF2-40B4-BE49-F238E27FC236}">
                <a16:creationId xmlns:a16="http://schemas.microsoft.com/office/drawing/2014/main" id="{AC328081-48EB-4E5F-9E32-53AA2ABA24FA}"/>
              </a:ext>
            </a:extLst>
          </p:cNvPr>
          <p:cNvPicPr>
            <a:picLocks noGrp="1" noChangeAspect="1"/>
          </p:cNvPicPr>
          <p:nvPr>
            <p:ph idx="1"/>
          </p:nvPr>
        </p:nvPicPr>
        <p:blipFill>
          <a:blip r:embed="rId3"/>
          <a:stretch>
            <a:fillRect/>
          </a:stretch>
        </p:blipFill>
        <p:spPr>
          <a:xfrm>
            <a:off x="3403601" y="330203"/>
            <a:ext cx="5767460" cy="5711159"/>
          </a:xfrm>
        </p:spPr>
      </p:pic>
      <p:sp>
        <p:nvSpPr>
          <p:cNvPr id="2" name="Slide Number Placeholder 1"/>
          <p:cNvSpPr>
            <a:spLocks noGrp="1"/>
          </p:cNvSpPr>
          <p:nvPr>
            <p:ph type="sldNum" sz="quarter" idx="12"/>
          </p:nvPr>
        </p:nvSpPr>
        <p:spPr/>
        <p:txBody>
          <a:bodyPr/>
          <a:lstStyle/>
          <a:p>
            <a:fld id="{519954A3-9DFD-4C44-94BA-B95130A3BA1C}" type="slidenum">
              <a:rPr lang="en-US" smtClean="0"/>
              <a:t>15</a:t>
            </a:fld>
            <a:endParaRPr lang="en-US" dirty="0"/>
          </a:p>
        </p:txBody>
      </p:sp>
    </p:spTree>
    <p:extLst>
      <p:ext uri="{BB962C8B-B14F-4D97-AF65-F5344CB8AC3E}">
        <p14:creationId xmlns:p14="http://schemas.microsoft.com/office/powerpoint/2010/main" val="783453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134" y="194737"/>
            <a:ext cx="3115733" cy="1278466"/>
          </a:xfrm>
        </p:spPr>
        <p:txBody>
          <a:bodyPr>
            <a:normAutofit fontScale="90000"/>
          </a:bodyPr>
          <a:lstStyle/>
          <a:p>
            <a:r>
              <a:rPr lang="en-US" dirty="0"/>
              <a:t>WAP Figure 1-3</a:t>
            </a:r>
            <a:br>
              <a:rPr lang="en-US" dirty="0"/>
            </a:br>
            <a:r>
              <a:rPr lang="en-US" dirty="0">
                <a:solidFill>
                  <a:schemeClr val="tx1"/>
                </a:solidFill>
              </a:rPr>
              <a:t>Treatment Storage </a:t>
            </a:r>
            <a:br>
              <a:rPr lang="en-US" dirty="0">
                <a:solidFill>
                  <a:schemeClr val="tx1"/>
                </a:solidFill>
              </a:rPr>
            </a:br>
            <a:r>
              <a:rPr lang="en-US" dirty="0">
                <a:solidFill>
                  <a:schemeClr val="tx1"/>
                </a:solidFill>
              </a:rPr>
              <a:t>and Disposal Facility (TSDF)</a:t>
            </a:r>
          </a:p>
        </p:txBody>
      </p:sp>
      <p:sp>
        <p:nvSpPr>
          <p:cNvPr id="7" name="Text Placeholder 6"/>
          <p:cNvSpPr>
            <a:spLocks noGrp="1"/>
          </p:cNvSpPr>
          <p:nvPr>
            <p:ph type="body" sz="half" idx="2"/>
          </p:nvPr>
        </p:nvSpPr>
        <p:spPr/>
        <p:txBody>
          <a:bodyPr/>
          <a:lstStyle/>
          <a:p>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608" y="6037881"/>
            <a:ext cx="2268346" cy="737212"/>
          </a:xfrm>
          <a:prstGeom prst="rect">
            <a:avLst/>
          </a:prstGeom>
        </p:spPr>
      </p:pic>
      <p:pic>
        <p:nvPicPr>
          <p:cNvPr id="9" name="Content Placeholder 8" descr="A close up of text on a black background&#10;&#10;Description generated with very high confidence">
            <a:extLst>
              <a:ext uri="{FF2B5EF4-FFF2-40B4-BE49-F238E27FC236}">
                <a16:creationId xmlns:a16="http://schemas.microsoft.com/office/drawing/2014/main" id="{31AF99E3-4D99-4AAE-BB27-12881F5ADEA8}"/>
              </a:ext>
            </a:extLst>
          </p:cNvPr>
          <p:cNvPicPr>
            <a:picLocks noGrp="1" noChangeAspect="1"/>
          </p:cNvPicPr>
          <p:nvPr>
            <p:ph idx="1"/>
          </p:nvPr>
        </p:nvPicPr>
        <p:blipFill>
          <a:blip r:embed="rId3"/>
          <a:stretch>
            <a:fillRect/>
          </a:stretch>
        </p:blipFill>
        <p:spPr>
          <a:xfrm>
            <a:off x="3217333" y="194738"/>
            <a:ext cx="5902818" cy="5843144"/>
          </a:xfrm>
        </p:spPr>
      </p:pic>
      <p:sp>
        <p:nvSpPr>
          <p:cNvPr id="2" name="Slide Number Placeholder 1"/>
          <p:cNvSpPr>
            <a:spLocks noGrp="1"/>
          </p:cNvSpPr>
          <p:nvPr>
            <p:ph type="sldNum" sz="quarter" idx="12"/>
          </p:nvPr>
        </p:nvSpPr>
        <p:spPr/>
        <p:txBody>
          <a:bodyPr/>
          <a:lstStyle/>
          <a:p>
            <a:fld id="{519954A3-9DFD-4C44-94BA-B95130A3BA1C}" type="slidenum">
              <a:rPr lang="en-US" smtClean="0"/>
              <a:t>16</a:t>
            </a:fld>
            <a:endParaRPr lang="en-US" dirty="0"/>
          </a:p>
        </p:txBody>
      </p:sp>
    </p:spTree>
    <p:extLst>
      <p:ext uri="{BB962C8B-B14F-4D97-AF65-F5344CB8AC3E}">
        <p14:creationId xmlns:p14="http://schemas.microsoft.com/office/powerpoint/2010/main" val="2871981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9277" y="1408670"/>
            <a:ext cx="3083239" cy="2594918"/>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solidFill>
                  <a:schemeClr val="tx1"/>
                </a:solidFill>
              </a:rPr>
            </a:br>
            <a:br>
              <a:rPr lang="en-US" dirty="0">
                <a:solidFill>
                  <a:schemeClr val="tx1"/>
                </a:solidFill>
              </a:rPr>
            </a:br>
            <a:br>
              <a:rPr lang="en-US" dirty="0">
                <a:solidFill>
                  <a:schemeClr val="tx1"/>
                </a:solidFill>
              </a:rPr>
            </a:br>
            <a:endParaRPr lang="en-US" dirty="0">
              <a:solidFill>
                <a:schemeClr val="tx1"/>
              </a:solidFill>
            </a:endParaRPr>
          </a:p>
        </p:txBody>
      </p:sp>
      <p:sp>
        <p:nvSpPr>
          <p:cNvPr id="7" name="Text Placeholder 6"/>
          <p:cNvSpPr>
            <a:spLocks noGrp="1"/>
          </p:cNvSpPr>
          <p:nvPr>
            <p:ph type="body" sz="half" idx="2"/>
          </p:nvPr>
        </p:nvSpPr>
        <p:spPr>
          <a:xfrm>
            <a:off x="-1" y="1026344"/>
            <a:ext cx="4011827" cy="3491529"/>
          </a:xfrm>
        </p:spPr>
        <p:txBody>
          <a:bodyPr/>
          <a:lstStyle/>
          <a:p>
            <a:r>
              <a:rPr lang="en-US" sz="2400" dirty="0">
                <a:solidFill>
                  <a:srgbClr val="92D050"/>
                </a:solidFill>
              </a:rPr>
              <a:t>What is a hazardous waste?</a:t>
            </a:r>
          </a:p>
          <a:p>
            <a:r>
              <a:rPr lang="en-US" dirty="0">
                <a:solidFill>
                  <a:schemeClr val="tx1"/>
                </a:solidFill>
              </a:rPr>
              <a:t>A waste with known hazardous constituents. EPA hazardous constituent classifications are </a:t>
            </a:r>
            <a:r>
              <a:rPr lang="en-US" i="1" dirty="0">
                <a:solidFill>
                  <a:schemeClr val="tx1"/>
                </a:solidFill>
              </a:rPr>
              <a:t>reactive, toxic, ignitable, and corrosive</a:t>
            </a:r>
            <a:r>
              <a:rPr lang="en-US" dirty="0">
                <a:solidFill>
                  <a:schemeClr val="tx1"/>
                </a:solidFill>
              </a:rPr>
              <a:t>. Generator obligated to know what waste is to know it meets land ban requirements.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608" y="6037881"/>
            <a:ext cx="2268346" cy="737212"/>
          </a:xfrm>
          <a:prstGeom prst="rect">
            <a:avLst/>
          </a:prstGeom>
        </p:spPr>
      </p:pic>
      <p:pic>
        <p:nvPicPr>
          <p:cNvPr id="8" name="Content Placeholder 4" descr="A screenshot of text&#10;&#10;Description generated with very high confidence">
            <a:extLst>
              <a:ext uri="{FF2B5EF4-FFF2-40B4-BE49-F238E27FC236}">
                <a16:creationId xmlns:a16="http://schemas.microsoft.com/office/drawing/2014/main" id="{63ED9F88-51D3-4686-A8C3-5358DF35837D}"/>
              </a:ext>
            </a:extLst>
          </p:cNvPr>
          <p:cNvPicPr>
            <a:picLocks noGrp="1" noChangeAspect="1"/>
          </p:cNvPicPr>
          <p:nvPr>
            <p:ph idx="1"/>
          </p:nvPr>
        </p:nvPicPr>
        <p:blipFill>
          <a:blip r:embed="rId3"/>
          <a:stretch>
            <a:fillRect/>
          </a:stretch>
        </p:blipFill>
        <p:spPr>
          <a:xfrm>
            <a:off x="3863547" y="174705"/>
            <a:ext cx="6092374" cy="5866657"/>
          </a:xfrm>
        </p:spPr>
      </p:pic>
      <p:sp>
        <p:nvSpPr>
          <p:cNvPr id="2" name="Slide Number Placeholder 1"/>
          <p:cNvSpPr>
            <a:spLocks noGrp="1"/>
          </p:cNvSpPr>
          <p:nvPr>
            <p:ph type="sldNum" sz="quarter" idx="12"/>
          </p:nvPr>
        </p:nvSpPr>
        <p:spPr/>
        <p:txBody>
          <a:bodyPr/>
          <a:lstStyle/>
          <a:p>
            <a:fld id="{519954A3-9DFD-4C44-94BA-B95130A3BA1C}" type="slidenum">
              <a:rPr lang="en-US" smtClean="0"/>
              <a:t>17</a:t>
            </a:fld>
            <a:endParaRPr lang="en-US" dirty="0"/>
          </a:p>
        </p:txBody>
      </p:sp>
    </p:spTree>
    <p:extLst>
      <p:ext uri="{BB962C8B-B14F-4D97-AF65-F5344CB8AC3E}">
        <p14:creationId xmlns:p14="http://schemas.microsoft.com/office/powerpoint/2010/main" val="1272459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8045"/>
          </a:xfrm>
        </p:spPr>
        <p:txBody>
          <a:bodyPr>
            <a:normAutofit fontScale="90000"/>
          </a:bodyPr>
          <a:lstStyle/>
          <a:p>
            <a:r>
              <a:rPr lang="en-US" dirty="0"/>
              <a:t>MSHA Regulations: CFR 47.53 Alternative for Hazardous Waste</a:t>
            </a:r>
          </a:p>
        </p:txBody>
      </p:sp>
      <p:sp>
        <p:nvSpPr>
          <p:cNvPr id="3" name="Content Placeholder 2"/>
          <p:cNvSpPr>
            <a:spLocks noGrp="1"/>
          </p:cNvSpPr>
          <p:nvPr>
            <p:ph idx="1"/>
          </p:nvPr>
        </p:nvSpPr>
        <p:spPr>
          <a:xfrm>
            <a:off x="677334" y="1740877"/>
            <a:ext cx="8596668" cy="4300485"/>
          </a:xfrm>
        </p:spPr>
        <p:txBody>
          <a:bodyPr>
            <a:noAutofit/>
          </a:bodyPr>
          <a:lstStyle/>
          <a:p>
            <a:r>
              <a:rPr lang="en-US" b="1" dirty="0">
                <a:solidFill>
                  <a:schemeClr val="tx1"/>
                </a:solidFill>
              </a:rPr>
              <a:t>Identifies hazardous chemical components</a:t>
            </a:r>
          </a:p>
          <a:p>
            <a:pPr lvl="1"/>
            <a:r>
              <a:rPr lang="en-US" sz="1800" b="1" dirty="0">
                <a:solidFill>
                  <a:schemeClr val="tx1"/>
                </a:solidFill>
              </a:rPr>
              <a:t>Profiles</a:t>
            </a:r>
          </a:p>
          <a:p>
            <a:pPr lvl="1"/>
            <a:r>
              <a:rPr lang="en-US" sz="1800" b="1" dirty="0">
                <a:solidFill>
                  <a:schemeClr val="tx1"/>
                </a:solidFill>
              </a:rPr>
              <a:t>Waste acceptance screening </a:t>
            </a:r>
          </a:p>
          <a:p>
            <a:r>
              <a:rPr lang="en-US" b="1" dirty="0">
                <a:solidFill>
                  <a:schemeClr val="tx1"/>
                </a:solidFill>
              </a:rPr>
              <a:t>Describes its physical or health hazards </a:t>
            </a:r>
          </a:p>
          <a:p>
            <a:pPr lvl="1"/>
            <a:r>
              <a:rPr lang="en-US" sz="1800" b="1" dirty="0">
                <a:solidFill>
                  <a:schemeClr val="tx1"/>
                </a:solidFill>
              </a:rPr>
              <a:t>site specific process and the hazard analyses are based on work practices outlined in the RCRA permit application, including the Emergency Response Contingency Plan</a:t>
            </a:r>
          </a:p>
          <a:p>
            <a:r>
              <a:rPr lang="en-US" b="1" dirty="0">
                <a:solidFill>
                  <a:schemeClr val="tx1"/>
                </a:solidFill>
              </a:rPr>
              <a:t>Specifies appropriate protective measures</a:t>
            </a:r>
          </a:p>
          <a:p>
            <a:pPr lvl="1"/>
            <a:r>
              <a:rPr lang="en-US" sz="1800" b="1" dirty="0">
                <a:solidFill>
                  <a:schemeClr val="tx1"/>
                </a:solidFill>
              </a:rPr>
              <a:t>Engineering controls</a:t>
            </a:r>
          </a:p>
          <a:p>
            <a:pPr lvl="1"/>
            <a:r>
              <a:rPr lang="en-US" sz="1800" b="1" dirty="0">
                <a:solidFill>
                  <a:schemeClr val="tx1"/>
                </a:solidFill>
              </a:rPr>
              <a:t>Administrative controls</a:t>
            </a:r>
          </a:p>
          <a:p>
            <a:pPr lvl="1"/>
            <a:r>
              <a:rPr lang="en-US" sz="1800" b="1" dirty="0">
                <a:solidFill>
                  <a:schemeClr val="tx1"/>
                </a:solidFill>
              </a:rPr>
              <a:t>PPE are specified in RCRA permit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541" y="5978010"/>
            <a:ext cx="2251412" cy="731709"/>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429495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0133"/>
            <a:ext cx="8596668" cy="671171"/>
          </a:xfrm>
        </p:spPr>
        <p:txBody>
          <a:bodyPr>
            <a:normAutofit/>
          </a:bodyPr>
          <a:lstStyle/>
          <a:p>
            <a:r>
              <a:rPr lang="en-US" dirty="0"/>
              <a:t>Site Specific Hazard Assessment of Fuels</a:t>
            </a:r>
          </a:p>
        </p:txBody>
      </p:sp>
      <p:sp>
        <p:nvSpPr>
          <p:cNvPr id="3" name="Content Placeholder 2"/>
          <p:cNvSpPr>
            <a:spLocks noGrp="1"/>
          </p:cNvSpPr>
          <p:nvPr>
            <p:ph idx="1"/>
          </p:nvPr>
        </p:nvSpPr>
        <p:spPr>
          <a:xfrm>
            <a:off x="677334" y="1084385"/>
            <a:ext cx="8596668" cy="5117124"/>
          </a:xfrm>
        </p:spPr>
        <p:txBody>
          <a:bodyPr>
            <a:normAutofit fontScale="92500" lnSpcReduction="20000"/>
          </a:bodyPr>
          <a:lstStyle/>
          <a:p>
            <a:r>
              <a:rPr lang="en-US" sz="2400" b="1" dirty="0">
                <a:solidFill>
                  <a:schemeClr val="tx1"/>
                </a:solidFill>
              </a:rPr>
              <a:t>Based on RCRA permit, detailed SOPs which include JSAs and process hazard analyses</a:t>
            </a:r>
          </a:p>
          <a:p>
            <a:r>
              <a:rPr lang="en-US" sz="2400" b="1" dirty="0">
                <a:solidFill>
                  <a:schemeClr val="tx1"/>
                </a:solidFill>
              </a:rPr>
              <a:t>Each facility has a method to summarize the hazardous constituent</a:t>
            </a:r>
          </a:p>
          <a:p>
            <a:pPr lvl="1"/>
            <a:r>
              <a:rPr lang="en-US" sz="2000" dirty="0"/>
              <a:t>Waste Codes</a:t>
            </a:r>
          </a:p>
          <a:p>
            <a:pPr lvl="1"/>
            <a:r>
              <a:rPr lang="en-US" sz="2000" dirty="0"/>
              <a:t>Chemical Groups</a:t>
            </a:r>
          </a:p>
          <a:p>
            <a:pPr lvl="1"/>
            <a:r>
              <a:rPr lang="en-US" sz="2000" dirty="0"/>
              <a:t>Analysis of samples</a:t>
            </a:r>
          </a:p>
          <a:p>
            <a:r>
              <a:rPr lang="en-US" sz="2400" b="1" dirty="0">
                <a:solidFill>
                  <a:schemeClr val="tx1"/>
                </a:solidFill>
              </a:rPr>
              <a:t>Hazardous Waste Fuel</a:t>
            </a:r>
          </a:p>
          <a:p>
            <a:pPr lvl="1"/>
            <a:r>
              <a:rPr lang="en-US" sz="2000" dirty="0"/>
              <a:t>Prohibits specific materials, not suited for the material handling systems, engineering controls, or the PPE</a:t>
            </a:r>
          </a:p>
          <a:p>
            <a:pPr lvl="1"/>
            <a:r>
              <a:rPr lang="en-US" sz="2000" dirty="0"/>
              <a:t>Flammable or Combustible</a:t>
            </a:r>
          </a:p>
          <a:p>
            <a:pPr lvl="1"/>
            <a:r>
              <a:rPr lang="en-US" sz="2000" dirty="0"/>
              <a:t>Organic compounds (semi volatile and volatile compounds)</a:t>
            </a:r>
          </a:p>
          <a:p>
            <a:pPr lvl="1"/>
            <a:r>
              <a:rPr lang="en-US" sz="2000" dirty="0"/>
              <a:t>Inorganic compounds (trace metals)</a:t>
            </a:r>
          </a:p>
          <a:p>
            <a:pPr lvl="1"/>
            <a:r>
              <a:rPr lang="en-US" sz="2000" dirty="0"/>
              <a:t>Materials shipped in certain types of containers, and handled using certain similar methods, either as products or as wastes</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517" y="6070901"/>
            <a:ext cx="2065146" cy="671172"/>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664388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1066" y="304800"/>
            <a:ext cx="8856134" cy="914400"/>
          </a:xfrm>
        </p:spPr>
        <p:txBody>
          <a:bodyPr>
            <a:noAutofit/>
          </a:bodyPr>
          <a:lstStyle/>
          <a:p>
            <a:r>
              <a:rPr lang="en-US" sz="2800" dirty="0"/>
              <a:t>CKRC Represents </a:t>
            </a:r>
            <a:r>
              <a:rPr lang="en-US" sz="2800" b="1" dirty="0"/>
              <a:t>ALL</a:t>
            </a:r>
            <a:r>
              <a:rPr lang="en-US" sz="2800" dirty="0"/>
              <a:t> Cement Plant Hazardous Waste Combustors (HWC)</a:t>
            </a:r>
            <a:br>
              <a:rPr lang="en-US" sz="2400" dirty="0"/>
            </a:br>
            <a:endParaRPr lang="en-US" sz="2400" dirty="0"/>
          </a:p>
        </p:txBody>
      </p:sp>
      <p:sp>
        <p:nvSpPr>
          <p:cNvPr id="3" name="Content Placeholder 2"/>
          <p:cNvSpPr>
            <a:spLocks noGrp="1"/>
          </p:cNvSpPr>
          <p:nvPr>
            <p:ph idx="4294967295"/>
          </p:nvPr>
        </p:nvSpPr>
        <p:spPr>
          <a:xfrm>
            <a:off x="1253067" y="1490133"/>
            <a:ext cx="9177866" cy="5503333"/>
          </a:xfrm>
        </p:spPr>
        <p:txBody>
          <a:bodyPr numCol="2">
            <a:normAutofit fontScale="40000" lnSpcReduction="20000"/>
          </a:bodyPr>
          <a:lstStyle/>
          <a:p>
            <a:pPr marL="0" indent="0">
              <a:buNone/>
            </a:pPr>
            <a:r>
              <a:rPr lang="en-US" sz="5800" b="1" dirty="0"/>
              <a:t> </a:t>
            </a:r>
            <a:r>
              <a:rPr lang="en-US" sz="5800" b="1" u="sng" dirty="0"/>
              <a:t>Ash Grove Cement</a:t>
            </a:r>
            <a:endParaRPr lang="en-US" sz="5800" dirty="0"/>
          </a:p>
          <a:p>
            <a:pPr marL="0" lvl="0" indent="0">
              <a:buNone/>
            </a:pPr>
            <a:r>
              <a:rPr lang="en-US" sz="5800" dirty="0"/>
              <a:t>Chanute, KS</a:t>
            </a:r>
          </a:p>
          <a:p>
            <a:pPr marL="0" lvl="0" indent="0">
              <a:buNone/>
            </a:pPr>
            <a:r>
              <a:rPr lang="en-US" sz="5800" dirty="0"/>
              <a:t>Foreman, AR</a:t>
            </a:r>
          </a:p>
          <a:p>
            <a:pPr marL="0" indent="0">
              <a:buNone/>
            </a:pPr>
            <a:endParaRPr lang="en-US" sz="5800" b="1" u="sng" dirty="0"/>
          </a:p>
          <a:p>
            <a:pPr marL="0" indent="0">
              <a:buNone/>
            </a:pPr>
            <a:r>
              <a:rPr lang="en-US" sz="5800" b="1" u="sng" dirty="0"/>
              <a:t>Buzzi Unicem</a:t>
            </a:r>
            <a:endParaRPr lang="en-US" sz="5800" dirty="0"/>
          </a:p>
          <a:p>
            <a:pPr marL="0" lvl="0" indent="0">
              <a:buNone/>
            </a:pPr>
            <a:r>
              <a:rPr lang="en-US" sz="5800" dirty="0"/>
              <a:t>Greencastle, IN</a:t>
            </a:r>
          </a:p>
          <a:p>
            <a:pPr marL="0" lvl="0" indent="0">
              <a:buNone/>
            </a:pPr>
            <a:r>
              <a:rPr lang="en-US" sz="5800" dirty="0"/>
              <a:t>Cape Girardeau, MO</a:t>
            </a:r>
          </a:p>
          <a:p>
            <a:pPr marL="0" indent="0">
              <a:buNone/>
            </a:pPr>
            <a:endParaRPr lang="en-US" sz="5800" b="1" u="sng" dirty="0"/>
          </a:p>
          <a:p>
            <a:pPr marL="0" indent="0">
              <a:buNone/>
            </a:pPr>
            <a:r>
              <a:rPr lang="en-US" sz="5800" b="1" u="sng" dirty="0"/>
              <a:t>Continental Cement</a:t>
            </a:r>
            <a:endParaRPr lang="en-US" sz="5800" dirty="0"/>
          </a:p>
          <a:p>
            <a:pPr marL="0" lvl="0" indent="0">
              <a:buNone/>
            </a:pPr>
            <a:r>
              <a:rPr lang="en-US" sz="5800" dirty="0"/>
              <a:t>Hannibal, MO</a:t>
            </a:r>
          </a:p>
          <a:p>
            <a:pPr marL="0" indent="0">
              <a:buNone/>
            </a:pPr>
            <a:endParaRPr lang="en-US" sz="5800" b="1" u="sng" dirty="0"/>
          </a:p>
          <a:p>
            <a:pPr marL="0" indent="0">
              <a:buNone/>
            </a:pPr>
            <a:r>
              <a:rPr lang="en-US" sz="5800" b="1" u="sng" dirty="0"/>
              <a:t>Eagle Materials</a:t>
            </a:r>
            <a:endParaRPr lang="en-US" sz="5800" dirty="0"/>
          </a:p>
          <a:p>
            <a:pPr marL="0" lvl="0" indent="0">
              <a:buNone/>
            </a:pPr>
            <a:r>
              <a:rPr lang="en-US" sz="5800" dirty="0"/>
              <a:t>Tulsa, OK</a:t>
            </a:r>
          </a:p>
          <a:p>
            <a:pPr marL="0" indent="0">
              <a:buNone/>
            </a:pPr>
            <a:br>
              <a:rPr lang="en-US" sz="5800" dirty="0"/>
            </a:br>
            <a:r>
              <a:rPr lang="en-US" sz="5800" b="1" u="sng" dirty="0"/>
              <a:t>Lehigh Hanson EEC</a:t>
            </a:r>
            <a:endParaRPr lang="en-US" sz="5800" dirty="0"/>
          </a:p>
          <a:p>
            <a:pPr marL="0" lvl="0" indent="0">
              <a:buNone/>
            </a:pPr>
            <a:r>
              <a:rPr lang="en-US" sz="5800" dirty="0"/>
              <a:t>Logansport, IN</a:t>
            </a:r>
          </a:p>
          <a:p>
            <a:pPr marL="0" indent="0">
              <a:buNone/>
            </a:pPr>
            <a:endParaRPr lang="en-US" sz="5800" b="1" u="sng" dirty="0"/>
          </a:p>
          <a:p>
            <a:pPr marL="0" indent="0">
              <a:buNone/>
            </a:pPr>
            <a:r>
              <a:rPr lang="en-US" sz="5800" b="1" u="sng" dirty="0"/>
              <a:t>Giant Cement Holding</a:t>
            </a:r>
            <a:endParaRPr lang="en-US" sz="5800" dirty="0"/>
          </a:p>
          <a:p>
            <a:pPr marL="0" lvl="0" indent="0">
              <a:buNone/>
            </a:pPr>
            <a:r>
              <a:rPr lang="en-US" sz="5800" dirty="0"/>
              <a:t>Harleyville, SC</a:t>
            </a:r>
          </a:p>
          <a:p>
            <a:pPr marL="0" lvl="0" indent="0">
              <a:buNone/>
            </a:pPr>
            <a:r>
              <a:rPr lang="en-US" sz="5800" dirty="0"/>
              <a:t>Bath, PA (Keystone)</a:t>
            </a:r>
          </a:p>
          <a:p>
            <a:pPr marL="0" lvl="0" indent="0">
              <a:buNone/>
            </a:pPr>
            <a:endParaRPr lang="en-US" sz="5800" dirty="0"/>
          </a:p>
          <a:p>
            <a:pPr marL="0" indent="0">
              <a:buNone/>
            </a:pPr>
            <a:r>
              <a:rPr lang="en-US" sz="5800" b="1" u="sng" dirty="0"/>
              <a:t>LafargeHolcim</a:t>
            </a:r>
            <a:endParaRPr lang="en-US" sz="5800" dirty="0"/>
          </a:p>
          <a:p>
            <a:pPr marL="0" lvl="0" indent="0">
              <a:buNone/>
            </a:pPr>
            <a:r>
              <a:rPr lang="en-US" sz="5800" dirty="0"/>
              <a:t>Paulding, OH</a:t>
            </a:r>
          </a:p>
          <a:p>
            <a:pPr marL="0" lvl="0" indent="0">
              <a:buNone/>
            </a:pPr>
            <a:r>
              <a:rPr lang="en-US" sz="5800" dirty="0"/>
              <a:t>Holly Hill, SC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784" y="6041362"/>
            <a:ext cx="2132879" cy="693186"/>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58934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MSHA Issue:  Engineering Controls for Material Handling Systems </a:t>
            </a:r>
            <a:r>
              <a:rPr lang="en-US" sz="2200" dirty="0">
                <a:solidFill>
                  <a:schemeClr val="tx1"/>
                </a:solidFill>
              </a:rPr>
              <a:t>(all specified in RCRA permit application)</a:t>
            </a:r>
          </a:p>
        </p:txBody>
      </p:sp>
      <p:sp>
        <p:nvSpPr>
          <p:cNvPr id="3" name="Content Placeholder 2"/>
          <p:cNvSpPr>
            <a:spLocks noGrp="1"/>
          </p:cNvSpPr>
          <p:nvPr>
            <p:ph idx="1"/>
          </p:nvPr>
        </p:nvSpPr>
        <p:spPr/>
        <p:txBody>
          <a:bodyPr>
            <a:normAutofit fontScale="92500" lnSpcReduction="10000"/>
          </a:bodyPr>
          <a:lstStyle/>
          <a:p>
            <a:r>
              <a:rPr lang="en-US" sz="2400" b="1" dirty="0"/>
              <a:t>Design of Fuel Systems with Engineering Controls to Minimize or Eliminate Miners’ Contact with Waste to:</a:t>
            </a:r>
          </a:p>
          <a:p>
            <a:pPr lvl="1"/>
            <a:r>
              <a:rPr lang="en-US" sz="2000" dirty="0"/>
              <a:t>Receive</a:t>
            </a:r>
          </a:p>
          <a:p>
            <a:pPr lvl="1"/>
            <a:r>
              <a:rPr lang="en-US" sz="2000" dirty="0"/>
              <a:t>Size </a:t>
            </a:r>
          </a:p>
          <a:p>
            <a:pPr lvl="1"/>
            <a:r>
              <a:rPr lang="en-US" sz="2000" dirty="0"/>
              <a:t>Pump</a:t>
            </a:r>
          </a:p>
          <a:p>
            <a:pPr lvl="1"/>
            <a:r>
              <a:rPr lang="en-US" sz="2000" dirty="0"/>
              <a:t>Store</a:t>
            </a:r>
          </a:p>
          <a:p>
            <a:r>
              <a:rPr lang="en-US" sz="2400" b="1" dirty="0"/>
              <a:t>Methods Commonly Used:</a:t>
            </a:r>
          </a:p>
          <a:p>
            <a:pPr lvl="1"/>
            <a:r>
              <a:rPr lang="en-US" sz="2000" dirty="0"/>
              <a:t>Containers</a:t>
            </a:r>
          </a:p>
          <a:p>
            <a:pPr lvl="1"/>
            <a:r>
              <a:rPr lang="en-US" sz="2000" dirty="0"/>
              <a:t>Closed Vent Systems</a:t>
            </a:r>
          </a:p>
          <a:p>
            <a:pPr lvl="1"/>
            <a:r>
              <a:rPr lang="en-US" sz="2000" dirty="0"/>
              <a:t>Secondary Containment/Building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7079" y="6041362"/>
            <a:ext cx="2065146" cy="671172"/>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809469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299" y="77250"/>
            <a:ext cx="8596668" cy="960718"/>
          </a:xfrm>
        </p:spPr>
        <p:txBody>
          <a:bodyPr>
            <a:normAutofit/>
          </a:bodyPr>
          <a:lstStyle/>
          <a:p>
            <a:r>
              <a:rPr lang="en-US" sz="2800" dirty="0"/>
              <a:t>MSHA Issue:  Engineering Controls for Material Handling Systems continued</a:t>
            </a:r>
          </a:p>
        </p:txBody>
      </p:sp>
      <p:sp>
        <p:nvSpPr>
          <p:cNvPr id="3" name="Content Placeholder 2"/>
          <p:cNvSpPr>
            <a:spLocks noGrp="1"/>
          </p:cNvSpPr>
          <p:nvPr>
            <p:ph idx="1"/>
          </p:nvPr>
        </p:nvSpPr>
        <p:spPr>
          <a:xfrm>
            <a:off x="677334" y="1194486"/>
            <a:ext cx="8596668" cy="5409514"/>
          </a:xfrm>
        </p:spPr>
        <p:txBody>
          <a:bodyPr>
            <a:normAutofit fontScale="25000" lnSpcReduction="20000"/>
          </a:bodyPr>
          <a:lstStyle/>
          <a:p>
            <a:r>
              <a:rPr lang="en-US" sz="9600" b="1" dirty="0"/>
              <a:t>Examples of Methods of Measurement and Controls in Place:</a:t>
            </a:r>
          </a:p>
          <a:p>
            <a:pPr lvl="1"/>
            <a:r>
              <a:rPr lang="en-US" sz="9600" dirty="0"/>
              <a:t>LDAR</a:t>
            </a:r>
          </a:p>
          <a:p>
            <a:pPr lvl="1"/>
            <a:r>
              <a:rPr lang="en-US" sz="9600" dirty="0"/>
              <a:t>Backup Control Systems </a:t>
            </a:r>
          </a:p>
          <a:p>
            <a:pPr lvl="1"/>
            <a:r>
              <a:rPr lang="en-US" sz="9600" dirty="0"/>
              <a:t>Provision in Place for Fire Prevention and Controls</a:t>
            </a:r>
          </a:p>
          <a:p>
            <a:pPr lvl="1"/>
            <a:r>
              <a:rPr lang="en-US" sz="9600" dirty="0"/>
              <a:t>Double Mechanical Seals with Nitrogen Pressure</a:t>
            </a:r>
          </a:p>
          <a:p>
            <a:pPr lvl="1"/>
            <a:r>
              <a:rPr lang="en-US" sz="9600" dirty="0"/>
              <a:t>Flame Arrestors</a:t>
            </a:r>
          </a:p>
          <a:p>
            <a:pPr lvl="1"/>
            <a:r>
              <a:rPr lang="en-US" sz="9600" dirty="0"/>
              <a:t>Vacuum Breakers</a:t>
            </a:r>
          </a:p>
          <a:p>
            <a:pPr lvl="1"/>
            <a:r>
              <a:rPr lang="en-US" sz="9600" dirty="0"/>
              <a:t>API 620/650 Design or Other Design with Certifications</a:t>
            </a:r>
          </a:p>
          <a:p>
            <a:pPr lvl="1"/>
            <a:r>
              <a:rPr lang="en-US" sz="9600" dirty="0"/>
              <a:t>Inspection of Thickne</a:t>
            </a:r>
            <a:r>
              <a:rPr lang="en-US" sz="9600" dirty="0">
                <a:solidFill>
                  <a:schemeClr val="tx1"/>
                </a:solidFill>
              </a:rPr>
              <a:t>ss (non-destructive testing)</a:t>
            </a:r>
          </a:p>
          <a:p>
            <a:pPr lvl="1"/>
            <a:r>
              <a:rPr lang="en-US" sz="9600" dirty="0"/>
              <a:t>Leak Detection</a:t>
            </a:r>
          </a:p>
          <a:p>
            <a:pPr lvl="1"/>
            <a:r>
              <a:rPr lang="en-US" sz="9600" dirty="0"/>
              <a:t>Maintenance</a:t>
            </a:r>
          </a:p>
          <a:p>
            <a:pPr lvl="1"/>
            <a:r>
              <a:rPr lang="en-US" sz="9600" dirty="0"/>
              <a:t>Field Risk Assessments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315" y="5973776"/>
            <a:ext cx="2420745" cy="786742"/>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689584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MSHA Issues:  Ventilation Controls and Fixed Gas Detection Equipment </a:t>
            </a:r>
            <a:r>
              <a:rPr lang="en-US" sz="2000" dirty="0">
                <a:solidFill>
                  <a:schemeClr val="tx1"/>
                </a:solidFill>
              </a:rPr>
              <a:t>(all specified in both Air and RCRA permit applications and supported by more detailed MSHA, SOPs, JSAs)</a:t>
            </a:r>
          </a:p>
        </p:txBody>
      </p:sp>
      <p:sp>
        <p:nvSpPr>
          <p:cNvPr id="3" name="Content Placeholder 2"/>
          <p:cNvSpPr>
            <a:spLocks noGrp="1"/>
          </p:cNvSpPr>
          <p:nvPr>
            <p:ph idx="1"/>
          </p:nvPr>
        </p:nvSpPr>
        <p:spPr/>
        <p:txBody>
          <a:bodyPr>
            <a:normAutofit/>
          </a:bodyPr>
          <a:lstStyle/>
          <a:p>
            <a:r>
              <a:rPr lang="en-US" sz="2400" b="1" dirty="0"/>
              <a:t>Closed Vent Systems</a:t>
            </a:r>
          </a:p>
          <a:p>
            <a:pPr lvl="1"/>
            <a:r>
              <a:rPr lang="en-US" sz="2400" dirty="0"/>
              <a:t>Breathing Losses</a:t>
            </a:r>
          </a:p>
          <a:p>
            <a:pPr lvl="1"/>
            <a:r>
              <a:rPr lang="en-US" sz="2400" dirty="0"/>
              <a:t>Working Losses</a:t>
            </a:r>
          </a:p>
          <a:p>
            <a:pPr lvl="1"/>
            <a:r>
              <a:rPr lang="en-US" sz="2400" dirty="0"/>
              <a:t>Engineering Controls and PPE</a:t>
            </a:r>
          </a:p>
          <a:p>
            <a:pPr marL="457200" lvl="1" indent="0">
              <a:buNone/>
            </a:pPr>
            <a:endParaRPr lang="en-US" sz="2200" b="1" dirty="0"/>
          </a:p>
          <a:p>
            <a:r>
              <a:rPr lang="en-US" sz="2400" b="1" dirty="0"/>
              <a:t>Fixed Gas Detection Equipment</a:t>
            </a:r>
            <a:endParaRPr lang="en-US" dirty="0"/>
          </a:p>
          <a:p>
            <a:pPr lvl="1"/>
            <a:r>
              <a:rPr lang="en-US" sz="2000" dirty="0"/>
              <a:t>IH Monitors (periodic)</a:t>
            </a:r>
          </a:p>
          <a:p>
            <a:pPr lvl="1"/>
            <a:r>
              <a:rPr lang="en-US" sz="2000" dirty="0">
                <a:solidFill>
                  <a:schemeClr val="tx1"/>
                </a:solidFill>
              </a:rPr>
              <a:t>Physicals/Medical Surveillance </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6112" y="5961752"/>
            <a:ext cx="2265333" cy="736233"/>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987708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MSHA Issue:  Respiratory </a:t>
            </a:r>
            <a:r>
              <a:rPr lang="en-US" dirty="0">
                <a:solidFill>
                  <a:srgbClr val="92D050"/>
                </a:solidFill>
              </a:rPr>
              <a:t>Protection </a:t>
            </a:r>
            <a:r>
              <a:rPr lang="en-US" dirty="0"/>
              <a:t>Program</a:t>
            </a:r>
          </a:p>
        </p:txBody>
      </p:sp>
      <p:sp>
        <p:nvSpPr>
          <p:cNvPr id="3" name="Content Placeholder 2"/>
          <p:cNvSpPr>
            <a:spLocks noGrp="1"/>
          </p:cNvSpPr>
          <p:nvPr>
            <p:ph idx="1"/>
          </p:nvPr>
        </p:nvSpPr>
        <p:spPr>
          <a:xfrm>
            <a:off x="677334" y="1834662"/>
            <a:ext cx="8596668" cy="4010351"/>
          </a:xfrm>
        </p:spPr>
        <p:txBody>
          <a:bodyPr>
            <a:normAutofit/>
          </a:bodyPr>
          <a:lstStyle/>
          <a:p>
            <a:r>
              <a:rPr lang="en-US" sz="2400" b="1" dirty="0">
                <a:solidFill>
                  <a:schemeClr val="tx1"/>
                </a:solidFill>
              </a:rPr>
              <a:t>Use of Respirators Dependent on Hazard Assessment</a:t>
            </a:r>
          </a:p>
          <a:p>
            <a:pPr lvl="1"/>
            <a:r>
              <a:rPr lang="en-US" sz="2000" dirty="0">
                <a:solidFill>
                  <a:schemeClr val="tx1"/>
                </a:solidFill>
              </a:rPr>
              <a:t>Full face and supplied air respirators available</a:t>
            </a:r>
          </a:p>
          <a:p>
            <a:r>
              <a:rPr lang="en-US" sz="2400" b="1" dirty="0">
                <a:solidFill>
                  <a:schemeClr val="tx1"/>
                </a:solidFill>
              </a:rPr>
              <a:t>Equipment Type</a:t>
            </a:r>
          </a:p>
          <a:p>
            <a:r>
              <a:rPr lang="en-US" sz="2400" b="1" dirty="0">
                <a:solidFill>
                  <a:schemeClr val="tx1"/>
                </a:solidFill>
              </a:rPr>
              <a:t>Assessment Filter</a:t>
            </a:r>
          </a:p>
          <a:p>
            <a:r>
              <a:rPr lang="en-US" sz="2400" b="1" dirty="0">
                <a:solidFill>
                  <a:schemeClr val="tx1"/>
                </a:solidFill>
              </a:rPr>
              <a:t>Medical Assessment </a:t>
            </a:r>
          </a:p>
          <a:p>
            <a:r>
              <a:rPr lang="en-US" sz="2400" b="1" dirty="0">
                <a:solidFill>
                  <a:schemeClr val="tx1"/>
                </a:solidFill>
              </a:rPr>
              <a:t>Fit Test</a:t>
            </a:r>
          </a:p>
          <a:p>
            <a:r>
              <a:rPr lang="en-US" sz="2400" b="1" dirty="0">
                <a:solidFill>
                  <a:schemeClr val="tx1"/>
                </a:solidFill>
              </a:rPr>
              <a:t>Cartridge Change Out (task/location time based)</a:t>
            </a:r>
          </a:p>
          <a:p>
            <a:r>
              <a:rPr lang="en-US" sz="2400" b="1" dirty="0">
                <a:solidFill>
                  <a:schemeClr val="tx1"/>
                </a:solidFill>
              </a:rPr>
              <a:t>Annual Review, RCRA Training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9229" y="6041362"/>
            <a:ext cx="2158738" cy="701589"/>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57184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6400"/>
            <a:ext cx="8596668" cy="1056451"/>
          </a:xfrm>
        </p:spPr>
        <p:txBody>
          <a:bodyPr>
            <a:normAutofit fontScale="90000"/>
          </a:bodyPr>
          <a:lstStyle/>
          <a:p>
            <a:r>
              <a:rPr lang="en-US" dirty="0">
                <a:solidFill>
                  <a:srgbClr val="92D050"/>
                </a:solidFill>
              </a:rPr>
              <a:t>MSHA Issues:  PPE and Hazard Communication Training </a:t>
            </a:r>
            <a:r>
              <a:rPr lang="en-US" sz="2000" dirty="0">
                <a:solidFill>
                  <a:srgbClr val="92D050"/>
                </a:solidFill>
              </a:rPr>
              <a:t>(Emergency Response and Contingency Plans, JSAs and SOPs)</a:t>
            </a:r>
          </a:p>
        </p:txBody>
      </p:sp>
      <p:sp>
        <p:nvSpPr>
          <p:cNvPr id="3" name="Content Placeholder 2"/>
          <p:cNvSpPr>
            <a:spLocks noGrp="1"/>
          </p:cNvSpPr>
          <p:nvPr>
            <p:ph idx="1"/>
          </p:nvPr>
        </p:nvSpPr>
        <p:spPr>
          <a:xfrm>
            <a:off x="677334" y="1686456"/>
            <a:ext cx="8596668" cy="4508398"/>
          </a:xfrm>
        </p:spPr>
        <p:txBody>
          <a:bodyPr>
            <a:normAutofit fontScale="25000" lnSpcReduction="20000"/>
          </a:bodyPr>
          <a:lstStyle/>
          <a:p>
            <a:r>
              <a:rPr lang="en-US" sz="8000" b="1" dirty="0"/>
              <a:t>Hazard Communication</a:t>
            </a:r>
          </a:p>
          <a:p>
            <a:pPr lvl="1"/>
            <a:r>
              <a:rPr lang="en-US" sz="6400" dirty="0"/>
              <a:t>47.53 Alternative for Hazardous Waste</a:t>
            </a:r>
          </a:p>
          <a:p>
            <a:pPr lvl="1"/>
            <a:r>
              <a:rPr lang="en-US" sz="6400" dirty="0"/>
              <a:t>Employee Personnel Training</a:t>
            </a:r>
            <a:endParaRPr lang="en-US" sz="6400" b="1" dirty="0"/>
          </a:p>
          <a:p>
            <a:r>
              <a:rPr lang="en-US" sz="8000" b="1" dirty="0"/>
              <a:t>Emergency Response and Contingency Plans Provide for:</a:t>
            </a:r>
          </a:p>
          <a:p>
            <a:pPr lvl="1"/>
            <a:r>
              <a:rPr lang="en-US" sz="6400" dirty="0"/>
              <a:t>Site-specific Evacuation Routes</a:t>
            </a:r>
          </a:p>
          <a:p>
            <a:pPr lvl="1"/>
            <a:r>
              <a:rPr lang="en-US" sz="6400" dirty="0"/>
              <a:t>Contact Information</a:t>
            </a:r>
          </a:p>
          <a:p>
            <a:pPr lvl="1"/>
            <a:r>
              <a:rPr lang="en-US" sz="6400" dirty="0"/>
              <a:t>Emergency Response Equipment Locations</a:t>
            </a:r>
          </a:p>
          <a:p>
            <a:pPr lvl="1"/>
            <a:r>
              <a:rPr lang="en-US" sz="6400" dirty="0"/>
              <a:t>References for Chemicals and Inventories of Hazardous Materials</a:t>
            </a:r>
          </a:p>
          <a:p>
            <a:r>
              <a:rPr lang="en-US" sz="6400" b="1" dirty="0"/>
              <a:t>PPE</a:t>
            </a:r>
          </a:p>
          <a:p>
            <a:pPr lvl="1"/>
            <a:r>
              <a:rPr lang="en-US" sz="6400" dirty="0"/>
              <a:t>SOP</a:t>
            </a:r>
          </a:p>
          <a:p>
            <a:pPr lvl="1"/>
            <a:r>
              <a:rPr lang="en-US" sz="6400" dirty="0"/>
              <a:t>Weekly Topics/Monthly Assessment</a:t>
            </a:r>
          </a:p>
          <a:p>
            <a:pPr lvl="1"/>
            <a:r>
              <a:rPr lang="en-US" sz="6400" dirty="0"/>
              <a:t>Uniform (Task Specific)</a:t>
            </a:r>
          </a:p>
          <a:p>
            <a:pPr lvl="1"/>
            <a:r>
              <a:rPr lang="en-US" sz="6400" dirty="0"/>
              <a:t>Gloves (Task Specific/waste stream specific)</a:t>
            </a:r>
          </a:p>
          <a:p>
            <a:pPr marL="457200" lvl="1" indent="0">
              <a:buNone/>
            </a:pPr>
            <a:endParaRPr lang="en-US" sz="2800" b="1" dirty="0"/>
          </a:p>
          <a:p>
            <a:pPr lvl="1"/>
            <a:endParaRPr lang="en-US" sz="2400" dirty="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130" y="5950745"/>
            <a:ext cx="2146886" cy="69773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748700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MSHA Issue: Emergency Response</a:t>
            </a:r>
          </a:p>
        </p:txBody>
      </p:sp>
      <p:sp>
        <p:nvSpPr>
          <p:cNvPr id="3" name="Content Placeholder 2"/>
          <p:cNvSpPr>
            <a:spLocks noGrp="1"/>
          </p:cNvSpPr>
          <p:nvPr>
            <p:ph idx="1"/>
          </p:nvPr>
        </p:nvSpPr>
        <p:spPr>
          <a:xfrm>
            <a:off x="677334" y="1524001"/>
            <a:ext cx="8596668" cy="4517362"/>
          </a:xfrm>
        </p:spPr>
        <p:txBody>
          <a:bodyPr/>
          <a:lstStyle/>
          <a:p>
            <a:r>
              <a:rPr lang="en-US" sz="3200" dirty="0">
                <a:solidFill>
                  <a:schemeClr val="tx1"/>
                </a:solidFill>
              </a:rPr>
              <a:t>Periodic System Checks</a:t>
            </a:r>
          </a:p>
          <a:p>
            <a:r>
              <a:rPr lang="en-US" sz="3200" dirty="0">
                <a:solidFill>
                  <a:schemeClr val="tx1"/>
                </a:solidFill>
              </a:rPr>
              <a:t>Contingency Plans/Emergency Response</a:t>
            </a:r>
          </a:p>
          <a:p>
            <a:r>
              <a:rPr lang="en-US" sz="3200" dirty="0">
                <a:solidFill>
                  <a:schemeClr val="tx1"/>
                </a:solidFill>
              </a:rPr>
              <a:t>Request to Participate in Coordination Agreements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367" y="5967222"/>
            <a:ext cx="2146886" cy="69773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68944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MSHA/CKRC Brainstorming Session</a:t>
            </a:r>
          </a:p>
        </p:txBody>
      </p:sp>
      <p:sp>
        <p:nvSpPr>
          <p:cNvPr id="3" name="Content Placeholder 2"/>
          <p:cNvSpPr>
            <a:spLocks noGrp="1"/>
          </p:cNvSpPr>
          <p:nvPr>
            <p:ph idx="1"/>
          </p:nvPr>
        </p:nvSpPr>
        <p:spPr/>
        <p:txBody>
          <a:bodyPr>
            <a:normAutofit/>
          </a:bodyPr>
          <a:lstStyle/>
          <a:p>
            <a:pPr lvl="1"/>
            <a:r>
              <a:rPr lang="en-US" sz="3200" b="1" dirty="0">
                <a:solidFill>
                  <a:schemeClr val="tx1"/>
                </a:solidFill>
              </a:rPr>
              <a:t>Explore Ideas to Improve:</a:t>
            </a:r>
          </a:p>
          <a:p>
            <a:pPr lvl="2"/>
            <a:r>
              <a:rPr lang="en-US" sz="3000" dirty="0">
                <a:solidFill>
                  <a:schemeClr val="tx1"/>
                </a:solidFill>
              </a:rPr>
              <a:t>MSHA Education</a:t>
            </a:r>
          </a:p>
          <a:p>
            <a:pPr lvl="2"/>
            <a:r>
              <a:rPr lang="en-US" sz="3000" dirty="0">
                <a:solidFill>
                  <a:schemeClr val="tx1"/>
                </a:solidFill>
              </a:rPr>
              <a:t>Inspection Efficiency</a:t>
            </a:r>
          </a:p>
          <a:p>
            <a:pPr lvl="2"/>
            <a:r>
              <a:rPr lang="en-US" sz="3000" dirty="0">
                <a:solidFill>
                  <a:schemeClr val="tx1"/>
                </a:solidFill>
              </a:rPr>
              <a:t>Worker/Inspector Safety Efforts</a:t>
            </a:r>
          </a:p>
          <a:p>
            <a:pPr lvl="2"/>
            <a:r>
              <a:rPr lang="en-US" sz="3000" dirty="0">
                <a:solidFill>
                  <a:schemeClr val="tx1"/>
                </a:solidFill>
              </a:rPr>
              <a:t>Future Industry/MSHA Communication</a:t>
            </a:r>
          </a:p>
          <a:p>
            <a:pPr lvl="1"/>
            <a:r>
              <a:rPr lang="en-US" sz="3000" b="1" dirty="0">
                <a:solidFill>
                  <a:schemeClr val="tx1"/>
                </a:solidFill>
              </a:rPr>
              <a:t>Next Steps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777" y="6057618"/>
            <a:ext cx="2146886" cy="69773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449720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Thank you for taking the time to meet with us.</a:t>
            </a:r>
          </a:p>
        </p:txBody>
      </p:sp>
      <p:sp>
        <p:nvSpPr>
          <p:cNvPr id="3" name="Slide Number Placeholder 2"/>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908" y="5993802"/>
            <a:ext cx="2132879" cy="693186"/>
          </a:xfrm>
          <a:prstGeom prst="rect">
            <a:avLst/>
          </a:prstGeom>
        </p:spPr>
      </p:pic>
      <p:sp>
        <p:nvSpPr>
          <p:cNvPr id="7" name="Rectangle 2"/>
          <p:cNvSpPr>
            <a:spLocks noGrp="1" noChangeArrowheads="1"/>
          </p:cNvSpPr>
          <p:nvPr>
            <p:ph idx="1"/>
          </p:nvPr>
        </p:nvSpPr>
        <p:spPr bwMode="auto">
          <a:xfrm>
            <a:off x="677334" y="2208150"/>
            <a:ext cx="518443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Britannic Bold" panose="020B0903060703020204" pitchFamily="34" charset="0"/>
                <a:ea typeface="Calibri" panose="020F0502020204030204" pitchFamily="34" charset="0"/>
              </a:rPr>
              <a:t>Michelle Lusk</a:t>
            </a:r>
            <a:endParaRPr kumimoji="0" lang="en-US" altLang="en-US" sz="4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Britannic Bold" panose="020B0903060703020204" pitchFamily="34" charset="0"/>
                <a:ea typeface="Calibri" panose="020F0502020204030204" pitchFamily="34" charset="0"/>
              </a:rPr>
              <a:t>CKRC</a:t>
            </a:r>
            <a:endParaRPr lang="en-US" altLang="en-US" sz="4000" dirty="0">
              <a:solidFill>
                <a:schemeClr val="tx1"/>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Britannic Bold" panose="020B0903060703020204" pitchFamily="34" charset="0"/>
                <a:ea typeface="Calibri" panose="020F0502020204030204" pitchFamily="34" charset="0"/>
              </a:rPr>
              <a:t>Executive Director</a:t>
            </a:r>
            <a:endParaRPr kumimoji="0" lang="en-US" altLang="en-US" sz="4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Britannic Bold" panose="020B0903060703020204" pitchFamily="34" charset="0"/>
                <a:ea typeface="Calibri" panose="020F0502020204030204" pitchFamily="34" charset="0"/>
              </a:rPr>
              <a:t>Office: 703-624-4513</a:t>
            </a:r>
            <a:endParaRPr kumimoji="0" lang="en-US" altLang="en-US" sz="4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Britannic Bold" panose="020B0903060703020204" pitchFamily="34" charset="0"/>
                <a:ea typeface="Calibri" panose="020F0502020204030204" pitchFamily="34" charset="0"/>
                <a:hlinkClick r:id="rId3"/>
              </a:rPr>
              <a:t>www.ckrc.org</a:t>
            </a:r>
            <a:r>
              <a:rPr kumimoji="0" lang="en-US" altLang="en-US" sz="4000" b="0" i="0" u="none" strike="noStrike" cap="none" normalizeH="0" baseline="0" dirty="0">
                <a:ln>
                  <a:noFill/>
                </a:ln>
                <a:solidFill>
                  <a:schemeClr val="tx1"/>
                </a:solidFill>
                <a:effectLst/>
                <a:latin typeface="Britannic Bold" panose="020B0903060703020204" pitchFamily="34" charset="0"/>
                <a:ea typeface="Calibri" panose="020F0502020204030204" pitchFamily="34" charset="0"/>
              </a:rPr>
              <a:t> </a:t>
            </a:r>
            <a:endParaRPr kumimoji="0" lang="en-US" altLang="en-US" sz="4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Britannic Bold" panose="020B0903060703020204" pitchFamily="34" charset="0"/>
                <a:ea typeface="Calibri" panose="020F0502020204030204" pitchFamily="34" charset="0"/>
                <a:hlinkClick r:id="rId4"/>
              </a:rPr>
              <a:t>mlusk@ckrc.org</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37119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Cement Kiln Recycling Coalition</a:t>
            </a:r>
          </a:p>
        </p:txBody>
      </p:sp>
      <p:sp>
        <p:nvSpPr>
          <p:cNvPr id="3" name="Content Placeholder 2"/>
          <p:cNvSpPr>
            <a:spLocks noGrp="1"/>
          </p:cNvSpPr>
          <p:nvPr>
            <p:ph idx="1"/>
          </p:nvPr>
        </p:nvSpPr>
        <p:spPr>
          <a:xfrm>
            <a:off x="677334" y="1405467"/>
            <a:ext cx="8596668" cy="4635895"/>
          </a:xfrm>
        </p:spPr>
        <p:txBody>
          <a:bodyPr>
            <a:normAutofit fontScale="85000" lnSpcReduction="10000"/>
          </a:bodyPr>
          <a:lstStyle/>
          <a:p>
            <a:r>
              <a:rPr lang="en-US" dirty="0"/>
              <a:t>USEPA asked our industry to consider recovering energy from waste in the 1970s as a result of the energy crisis.</a:t>
            </a:r>
          </a:p>
          <a:p>
            <a:pPr lvl="1"/>
            <a:r>
              <a:rPr lang="en-US" dirty="0"/>
              <a:t>1980s -- waste regulations developed </a:t>
            </a:r>
          </a:p>
          <a:p>
            <a:pPr lvl="1"/>
            <a:r>
              <a:rPr lang="en-US" dirty="0"/>
              <a:t>1990s to early 2000s-- specific hazardous waste combustor RCRA/MACT regulations develop</a:t>
            </a:r>
          </a:p>
          <a:p>
            <a:pPr marL="342900" lvl="1" indent="-342900"/>
            <a:r>
              <a:rPr lang="en-US" dirty="0"/>
              <a:t>CKRC and its members have worked cooperatively with regulatory agencies throughout the process.</a:t>
            </a:r>
          </a:p>
          <a:p>
            <a:pPr lvl="1"/>
            <a:r>
              <a:rPr lang="en-US" dirty="0"/>
              <a:t>Kiln operators have conducted extensive emissions testing to demonstrate compliance with USEPA regulations, and CKRC member companies have performed detailed multi-pathway, site-specific risk assessments that have proven the safety, sustainability, and efficacy of using secondary materials as fuel in cement kilns.</a:t>
            </a:r>
          </a:p>
          <a:p>
            <a:pPr lvl="1"/>
            <a:r>
              <a:rPr lang="en-US" dirty="0"/>
              <a:t>In developing the current Clean Air Act (CAA) Maximum Achievable Control Technology (MACT) standards which our facilities comply with, USEPA evaluated the protectiveness of the energy recovery process. USEPA determined that the combination of the MACT standards plus an evaluation of whether a site specific risk assessment is needed “meets the requirements under RCRA Section 1006(b) that such standards be protective of human health and the environment.” [Final Rule Preamble, 70 FR 59510-59512, No. 196 (October 12, 2005)]</a:t>
            </a:r>
          </a:p>
          <a:p>
            <a:r>
              <a:rPr lang="en-US" dirty="0"/>
              <a:t>As a result, cement kiln combustion systems are </a:t>
            </a:r>
            <a:r>
              <a:rPr lang="en-US" b="1" dirty="0"/>
              <a:t>well-understood</a:t>
            </a:r>
            <a:r>
              <a:rPr lang="en-US" dirty="0"/>
              <a:t>, the hazardous waste fuels used are </a:t>
            </a:r>
            <a:r>
              <a:rPr lang="en-US" b="1" dirty="0"/>
              <a:t>well-characterized</a:t>
            </a:r>
            <a:r>
              <a:rPr lang="en-US" dirty="0"/>
              <a:t>, and the entire process is </a:t>
            </a:r>
            <a:r>
              <a:rPr lang="en-US" b="1" dirty="0"/>
              <a:t>stringently regulated</a:t>
            </a:r>
            <a:r>
              <a:rPr lang="en-US" dirty="0"/>
              <a:t>.</a:t>
            </a:r>
          </a:p>
          <a:p>
            <a:r>
              <a:rPr lang="en-US" b="1" dirty="0"/>
              <a:t>Plant and worker safety are a top priority </a:t>
            </a:r>
            <a:r>
              <a:rPr lang="en-US" dirty="0"/>
              <a:t>at our member company plants.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3674" y="6037881"/>
            <a:ext cx="2268346" cy="737212"/>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05315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5067"/>
          </a:xfrm>
        </p:spPr>
        <p:txBody>
          <a:bodyPr>
            <a:normAutofit/>
          </a:bodyPr>
          <a:lstStyle/>
          <a:p>
            <a:r>
              <a:rPr lang="en-US" sz="4000" dirty="0"/>
              <a:t>Cement Kiln Use of Waste Fuels </a:t>
            </a:r>
          </a:p>
        </p:txBody>
      </p:sp>
      <p:sp>
        <p:nvSpPr>
          <p:cNvPr id="3" name="Content Placeholder 2"/>
          <p:cNvSpPr>
            <a:spLocks noGrp="1"/>
          </p:cNvSpPr>
          <p:nvPr>
            <p:ph idx="1"/>
          </p:nvPr>
        </p:nvSpPr>
        <p:spPr>
          <a:xfrm>
            <a:off x="677334" y="1354667"/>
            <a:ext cx="8596668" cy="4686695"/>
          </a:xfrm>
        </p:spPr>
        <p:txBody>
          <a:bodyPr>
            <a:normAutofit fontScale="92500" lnSpcReduction="20000"/>
          </a:bodyPr>
          <a:lstStyle/>
          <a:p>
            <a:pPr lvl="1"/>
            <a:r>
              <a:rPr lang="en-US" sz="3200" b="1" dirty="0">
                <a:solidFill>
                  <a:schemeClr val="tx1"/>
                </a:solidFill>
              </a:rPr>
              <a:t>Reduces traditional fuel consumption</a:t>
            </a:r>
          </a:p>
          <a:p>
            <a:pPr lvl="1"/>
            <a:r>
              <a:rPr lang="en-US" sz="3200" b="1" dirty="0">
                <a:solidFill>
                  <a:schemeClr val="tx1"/>
                </a:solidFill>
              </a:rPr>
              <a:t>Reduces the volume of waste placed in a landfill or incinerated</a:t>
            </a:r>
          </a:p>
          <a:p>
            <a:pPr lvl="1"/>
            <a:r>
              <a:rPr lang="en-US" sz="3200" b="1" dirty="0">
                <a:solidFill>
                  <a:schemeClr val="tx1"/>
                </a:solidFill>
              </a:rPr>
              <a:t>Extracts inorganic constituents from the fuels and incorporates the non-volatile, inert or ash compounds into the clinker product </a:t>
            </a:r>
          </a:p>
          <a:p>
            <a:pPr lvl="1"/>
            <a:r>
              <a:rPr lang="en-US" sz="3200" b="1" dirty="0">
                <a:solidFill>
                  <a:schemeClr val="tx1"/>
                </a:solidFill>
              </a:rPr>
              <a:t>Reduces cement plant CO</a:t>
            </a:r>
            <a:r>
              <a:rPr lang="en-US" sz="3200" b="1" baseline="-25000" dirty="0">
                <a:solidFill>
                  <a:schemeClr val="tx1"/>
                </a:solidFill>
              </a:rPr>
              <a:t>2</a:t>
            </a:r>
            <a:r>
              <a:rPr lang="en-US" sz="3200" b="1" dirty="0">
                <a:solidFill>
                  <a:schemeClr val="tx1"/>
                </a:solidFill>
              </a:rPr>
              <a:t> footprint</a:t>
            </a:r>
          </a:p>
          <a:p>
            <a:pPr lvl="1"/>
            <a:r>
              <a:rPr lang="en-US" sz="3200" b="1" dirty="0">
                <a:solidFill>
                  <a:schemeClr val="tx1"/>
                </a:solidFill>
              </a:rPr>
              <a:t>Reduces plant costs therefore aiding in keeping facilities operational</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917" y="6041362"/>
            <a:ext cx="2166746" cy="704192"/>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994842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5067"/>
          </a:xfrm>
        </p:spPr>
        <p:txBody>
          <a:bodyPr>
            <a:normAutofit/>
          </a:bodyPr>
          <a:lstStyle/>
          <a:p>
            <a:r>
              <a:rPr lang="en-US" dirty="0"/>
              <a:t>Our Product</a:t>
            </a:r>
          </a:p>
        </p:txBody>
      </p:sp>
      <p:sp>
        <p:nvSpPr>
          <p:cNvPr id="3" name="Content Placeholder 2"/>
          <p:cNvSpPr>
            <a:spLocks noGrp="1"/>
          </p:cNvSpPr>
          <p:nvPr>
            <p:ph idx="1"/>
          </p:nvPr>
        </p:nvSpPr>
        <p:spPr>
          <a:xfrm>
            <a:off x="677334" y="1354667"/>
            <a:ext cx="8596668" cy="4686695"/>
          </a:xfrm>
        </p:spPr>
        <p:txBody>
          <a:bodyPr>
            <a:normAutofit/>
          </a:bodyPr>
          <a:lstStyle/>
          <a:p>
            <a:r>
              <a:rPr lang="en-US" dirty="0"/>
              <a:t>Cement is the active ingredient in concrete, the most widely used construction material in the world.</a:t>
            </a:r>
          </a:p>
          <a:p>
            <a:r>
              <a:rPr lang="en-US" dirty="0"/>
              <a:t>Concrete plays a vital part in our daily lives and in a functioning society. Its benefits to society are immense, being used to build our schools, hospitals, apartment blocks, bridges, tunnels, dams, sewerage systems, pavements, runways, roads and more.</a:t>
            </a:r>
          </a:p>
          <a:p>
            <a:r>
              <a:rPr lang="en-US" dirty="0"/>
              <a:t>Few people realize that concrete is in fact the most used man-made material in the world, with nearly three tons used annually for each man, woman and child. </a:t>
            </a:r>
          </a:p>
          <a:p>
            <a:r>
              <a:rPr lang="en-US" dirty="0"/>
              <a:t>Concrete has many qualities that will contribute to a more sustainable society (Cement Sustainability Initiative: </a:t>
            </a:r>
            <a:r>
              <a:rPr lang="en-US" dirty="0">
                <a:hlinkClick r:id="rId2"/>
              </a:rPr>
              <a:t>http://wbcsdcemeetn.org/about-cement/benefits-of-concrete</a:t>
            </a:r>
            <a:r>
              <a:rPr lang="en-US" dirty="0"/>
              <a:t>)</a:t>
            </a:r>
          </a:p>
          <a:p>
            <a:pPr lvl="1"/>
            <a:r>
              <a:rPr lang="en-US" dirty="0"/>
              <a:t>strength and durability, versatility, low maintenance, affordability, fire-resistance, relatively low emissions of CO2, energy efficiency in production, excellent thermal mass, locally produced and used, Albedo effect.</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917" y="6082237"/>
            <a:ext cx="2166746" cy="704192"/>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795021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Cement Kiln Emissions Regulated Based on the Category of Fuel Used</a:t>
            </a:r>
          </a:p>
        </p:txBody>
      </p:sp>
      <p:sp>
        <p:nvSpPr>
          <p:cNvPr id="3" name="Content Placeholder 2"/>
          <p:cNvSpPr>
            <a:spLocks noGrp="1"/>
          </p:cNvSpPr>
          <p:nvPr>
            <p:ph idx="1"/>
          </p:nvPr>
        </p:nvSpPr>
        <p:spPr/>
        <p:txBody>
          <a:bodyPr>
            <a:normAutofit lnSpcReduction="10000"/>
          </a:bodyPr>
          <a:lstStyle/>
          <a:p>
            <a:pPr marL="342900" lvl="1" indent="-342900"/>
            <a:r>
              <a:rPr lang="en-US" sz="2400" i="1" dirty="0">
                <a:solidFill>
                  <a:schemeClr val="tx1"/>
                </a:solidFill>
              </a:rPr>
              <a:t>40 CFR 60 Subpart F (NSPS F) &amp; 40 CFR 63 Subpart LLL (referred to as PCMACT)</a:t>
            </a:r>
          </a:p>
          <a:p>
            <a:pPr marL="742950" lvl="2" indent="-342900"/>
            <a:r>
              <a:rPr lang="en-US" sz="2200" dirty="0">
                <a:solidFill>
                  <a:schemeClr val="tx1"/>
                </a:solidFill>
              </a:rPr>
              <a:t>Traditional fuels (coal and natural gas)</a:t>
            </a:r>
          </a:p>
          <a:p>
            <a:pPr marL="742950" lvl="2" indent="-342900"/>
            <a:r>
              <a:rPr lang="en-US" sz="2200" dirty="0">
                <a:solidFill>
                  <a:schemeClr val="tx1"/>
                </a:solidFill>
              </a:rPr>
              <a:t>Non-hazardous, non-solid waste fuels</a:t>
            </a:r>
          </a:p>
          <a:p>
            <a:pPr marL="342900" lvl="1" indent="-342900"/>
            <a:r>
              <a:rPr lang="en-US" sz="2400" i="1" dirty="0">
                <a:solidFill>
                  <a:schemeClr val="tx1"/>
                </a:solidFill>
              </a:rPr>
              <a:t>40 CFR 60 Subpart CCCC/DDDD (referred to as CISWI)</a:t>
            </a:r>
          </a:p>
          <a:p>
            <a:pPr marL="742950" lvl="2" indent="-342900"/>
            <a:r>
              <a:rPr lang="en-US" sz="2200" dirty="0">
                <a:solidFill>
                  <a:schemeClr val="tx1"/>
                </a:solidFill>
              </a:rPr>
              <a:t>Non-hazardous solid waste fuels</a:t>
            </a:r>
          </a:p>
          <a:p>
            <a:pPr marL="342900" lvl="1" indent="-342900"/>
            <a:r>
              <a:rPr lang="en-US" sz="2400" b="1" i="1" u="sng" dirty="0">
                <a:solidFill>
                  <a:schemeClr val="tx1"/>
                </a:solidFill>
              </a:rPr>
              <a:t>40 CFR 63 Subpart EEE (referred to as HWC MACT) w/Combined RCRA authority added (40 CFR 260-270)</a:t>
            </a:r>
          </a:p>
          <a:p>
            <a:pPr marL="742950" lvl="2" indent="-342900"/>
            <a:r>
              <a:rPr lang="en-US" sz="2200" b="1" i="1" u="sng" dirty="0">
                <a:solidFill>
                  <a:schemeClr val="tx1"/>
                </a:solidFill>
              </a:rPr>
              <a:t>Hazardous waste-derived fuels (TODAY’S FOCUS)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497" y="6041362"/>
            <a:ext cx="2251412" cy="731709"/>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92743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87178"/>
            <a:ext cx="8596668" cy="1543222"/>
          </a:xfrm>
        </p:spPr>
        <p:txBody>
          <a:bodyPr>
            <a:normAutofit fontScale="90000"/>
          </a:bodyPr>
          <a:lstStyle/>
          <a:p>
            <a:r>
              <a:rPr lang="en-US" dirty="0"/>
              <a:t>HWC MACT Kiln Systems Compliance Framework is </a:t>
            </a:r>
            <a:r>
              <a:rPr lang="en-US" i="1" dirty="0"/>
              <a:t>Unique</a:t>
            </a:r>
            <a:r>
              <a:rPr lang="en-US" dirty="0"/>
              <a:t> in that it is </a:t>
            </a:r>
            <a:r>
              <a:rPr lang="en-US" b="1" dirty="0"/>
              <a:t>CAA</a:t>
            </a:r>
            <a:r>
              <a:rPr lang="en-US" dirty="0"/>
              <a:t> Combined with </a:t>
            </a:r>
            <a:r>
              <a:rPr lang="en-US" b="1" dirty="0"/>
              <a:t>RCRA</a:t>
            </a:r>
            <a:r>
              <a:rPr lang="en-US" dirty="0"/>
              <a:t> Authority </a:t>
            </a:r>
          </a:p>
        </p:txBody>
      </p:sp>
      <p:sp>
        <p:nvSpPr>
          <p:cNvPr id="3" name="Content Placeholder 2"/>
          <p:cNvSpPr>
            <a:spLocks noGrp="1"/>
          </p:cNvSpPr>
          <p:nvPr>
            <p:ph idx="1"/>
          </p:nvPr>
        </p:nvSpPr>
        <p:spPr/>
        <p:txBody>
          <a:bodyPr>
            <a:normAutofit fontScale="92500" lnSpcReduction="20000"/>
          </a:bodyPr>
          <a:lstStyle/>
          <a:p>
            <a:r>
              <a:rPr lang="en-US" sz="2800" b="1" dirty="0"/>
              <a:t>Clean Air Act Requires initial and periodic notifications and recordkeeping</a:t>
            </a:r>
          </a:p>
          <a:p>
            <a:r>
              <a:rPr lang="en-US" sz="2800" b="1" dirty="0"/>
              <a:t>Operating plans:</a:t>
            </a:r>
          </a:p>
          <a:p>
            <a:pPr lvl="1"/>
            <a:r>
              <a:rPr lang="en-US" sz="2600" dirty="0"/>
              <a:t>Documentation of Compliance (DOC) and Notification of Compliance (NOC) establish operating parameters</a:t>
            </a:r>
          </a:p>
          <a:p>
            <a:pPr lvl="1"/>
            <a:r>
              <a:rPr lang="en-US" sz="2600" dirty="0"/>
              <a:t>Operations &amp; Maintenance plan (O&amp;M)</a:t>
            </a:r>
          </a:p>
          <a:p>
            <a:pPr lvl="1"/>
            <a:r>
              <a:rPr lang="en-US" sz="2600" dirty="0"/>
              <a:t>Startup, Shutdown &amp; Malfunction Plan (SSMP)</a:t>
            </a:r>
          </a:p>
          <a:p>
            <a:pPr lvl="1"/>
            <a:r>
              <a:rPr lang="en-US" sz="2600" dirty="0"/>
              <a:t>Operator Training &amp; Certification Program (OTCP) </a:t>
            </a:r>
          </a:p>
          <a:p>
            <a:pPr lvl="1"/>
            <a:r>
              <a:rPr lang="en-US" sz="2600" dirty="0"/>
              <a:t>Feedstream Analysis Plan (FAP)</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303" y="5978010"/>
            <a:ext cx="2251412" cy="731709"/>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73260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CAA </a:t>
            </a:r>
            <a:r>
              <a:rPr lang="en-US" dirty="0"/>
              <a:t>Regulatory Compliance Efforts Inform Hazardous Waste Alternative Fuel Knowledge</a:t>
            </a:r>
          </a:p>
        </p:txBody>
      </p:sp>
      <p:sp>
        <p:nvSpPr>
          <p:cNvPr id="3" name="Content Placeholder 2"/>
          <p:cNvSpPr>
            <a:spLocks noGrp="1"/>
          </p:cNvSpPr>
          <p:nvPr>
            <p:ph idx="1"/>
          </p:nvPr>
        </p:nvSpPr>
        <p:spPr/>
        <p:txBody>
          <a:bodyPr>
            <a:normAutofit fontScale="92500" lnSpcReduction="20000"/>
          </a:bodyPr>
          <a:lstStyle/>
          <a:p>
            <a:r>
              <a:rPr lang="en-US" sz="2600" b="1" dirty="0"/>
              <a:t>Requires periodic Comprehensive Performance Tests (CPTs) to develop site-specific operating limits </a:t>
            </a:r>
          </a:p>
          <a:p>
            <a:pPr lvl="1"/>
            <a:r>
              <a:rPr lang="en-US" sz="2400" dirty="0"/>
              <a:t>Facility varies fuel inputs, and other process parameters to establish ongoing operating limits</a:t>
            </a:r>
          </a:p>
          <a:p>
            <a:pPr lvl="1"/>
            <a:r>
              <a:rPr lang="en-US" sz="2400" dirty="0"/>
              <a:t>Testing is performed at worst-case operating conditions to establish limits</a:t>
            </a:r>
          </a:p>
          <a:p>
            <a:pPr lvl="1"/>
            <a:r>
              <a:rPr lang="en-US" sz="2400" dirty="0"/>
              <a:t>Facility uses continuous compliance monitoring to verify that kiln system operates within established limits</a:t>
            </a:r>
          </a:p>
          <a:p>
            <a:r>
              <a:rPr lang="en-US" sz="2600" b="1" dirty="0"/>
              <a:t>An Automatic Waste Feed Cut Off (AWFCO) system immediately shuts off waste fuel if operating limits are not met</a:t>
            </a:r>
          </a:p>
          <a:p>
            <a:pPr lvl="1"/>
            <a:endParaRPr lang="en-US" sz="24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108" y="5905696"/>
            <a:ext cx="2251412" cy="731709"/>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123820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RCRA</a:t>
            </a:r>
            <a:r>
              <a:rPr lang="en-US" dirty="0"/>
              <a:t> Regulatory Compliance Enhances Worker Safety Efforts and </a:t>
            </a:r>
            <a:r>
              <a:rPr lang="en-US" b="1" dirty="0"/>
              <a:t>MSHA</a:t>
            </a:r>
            <a:r>
              <a:rPr lang="en-US" dirty="0"/>
              <a:t> Compliance</a:t>
            </a:r>
          </a:p>
        </p:txBody>
      </p:sp>
      <p:sp>
        <p:nvSpPr>
          <p:cNvPr id="3" name="Content Placeholder 2"/>
          <p:cNvSpPr>
            <a:spLocks noGrp="1"/>
          </p:cNvSpPr>
          <p:nvPr>
            <p:ph idx="1"/>
          </p:nvPr>
        </p:nvSpPr>
        <p:spPr>
          <a:xfrm>
            <a:off x="677334" y="1930401"/>
            <a:ext cx="8596668" cy="4385732"/>
          </a:xfrm>
        </p:spPr>
        <p:txBody>
          <a:bodyPr>
            <a:normAutofit fontScale="92500" lnSpcReduction="20000"/>
          </a:bodyPr>
          <a:lstStyle/>
          <a:p>
            <a:r>
              <a:rPr lang="en-US" sz="2600" b="1" dirty="0">
                <a:solidFill>
                  <a:schemeClr val="tx1"/>
                </a:solidFill>
              </a:rPr>
              <a:t>RCRA requirements Part B Permit</a:t>
            </a:r>
          </a:p>
          <a:p>
            <a:pPr lvl="1"/>
            <a:r>
              <a:rPr lang="en-US" sz="2400" dirty="0">
                <a:solidFill>
                  <a:schemeClr val="tx1"/>
                </a:solidFill>
              </a:rPr>
              <a:t>Facilities utilizing hazardous waste fuel must also have a RCRA Part B permit, and operating requirements and plans in place for storage and treatment of waste</a:t>
            </a:r>
          </a:p>
          <a:p>
            <a:r>
              <a:rPr lang="en-US" sz="2600" b="1" dirty="0">
                <a:solidFill>
                  <a:schemeClr val="tx1"/>
                </a:solidFill>
              </a:rPr>
              <a:t>RCRA operating plans include:</a:t>
            </a:r>
          </a:p>
          <a:p>
            <a:pPr lvl="1"/>
            <a:r>
              <a:rPr lang="en-US" sz="2400" dirty="0">
                <a:solidFill>
                  <a:schemeClr val="tx1"/>
                </a:solidFill>
              </a:rPr>
              <a:t>Waste Analysis Plan including CKD testing</a:t>
            </a:r>
          </a:p>
          <a:p>
            <a:pPr lvl="1"/>
            <a:r>
              <a:rPr lang="en-US" sz="2400" dirty="0">
                <a:solidFill>
                  <a:schemeClr val="tx1"/>
                </a:solidFill>
              </a:rPr>
              <a:t>Contingency Plan/Emergency Response</a:t>
            </a:r>
          </a:p>
          <a:p>
            <a:pPr lvl="1"/>
            <a:r>
              <a:rPr lang="en-US" sz="2400" dirty="0">
                <a:solidFill>
                  <a:schemeClr val="tx1"/>
                </a:solidFill>
              </a:rPr>
              <a:t>Training Plans</a:t>
            </a:r>
          </a:p>
          <a:p>
            <a:pPr lvl="1"/>
            <a:r>
              <a:rPr lang="en-US" sz="2400" dirty="0">
                <a:solidFill>
                  <a:schemeClr val="tx1"/>
                </a:solidFill>
              </a:rPr>
              <a:t>Closure Plan and Corrective Action </a:t>
            </a:r>
            <a:r>
              <a:rPr lang="en-US" sz="2200" dirty="0">
                <a:solidFill>
                  <a:schemeClr val="tx1"/>
                </a:solidFill>
              </a:rPr>
              <a:t>(exit costs for closure leaving site clean)</a:t>
            </a:r>
          </a:p>
          <a:p>
            <a:r>
              <a:rPr lang="en-US" sz="2600" b="1" dirty="0">
                <a:solidFill>
                  <a:schemeClr val="tx1"/>
                </a:solidFill>
              </a:rPr>
              <a:t>Also includes recordkeeping requirements and notifications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251" y="6040632"/>
            <a:ext cx="2251412" cy="731709"/>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87500648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10840</TotalTime>
  <Words>1880</Words>
  <Application>Microsoft Office PowerPoint</Application>
  <PresentationFormat>Widescreen</PresentationFormat>
  <Paragraphs>262</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Britannic Bold</vt:lpstr>
      <vt:lpstr>Calibri</vt:lpstr>
      <vt:lpstr>Trebuchet MS</vt:lpstr>
      <vt:lpstr>Wingdings 3</vt:lpstr>
      <vt:lpstr>Facet</vt:lpstr>
      <vt:lpstr> CKRC/MSHA Meeting</vt:lpstr>
      <vt:lpstr>CKRC Represents ALL Cement Plant Hazardous Waste Combustors (HWC) </vt:lpstr>
      <vt:lpstr>Cement Kiln Recycling Coalition</vt:lpstr>
      <vt:lpstr>Cement Kiln Use of Waste Fuels </vt:lpstr>
      <vt:lpstr>Our Product</vt:lpstr>
      <vt:lpstr>Cement Kiln Emissions Regulated Based on the Category of Fuel Used</vt:lpstr>
      <vt:lpstr>HWC MACT Kiln Systems Compliance Framework is Unique in that it is CAA Combined with RCRA Authority </vt:lpstr>
      <vt:lpstr>CAA Regulatory Compliance Efforts Inform Hazardous Waste Alternative Fuel Knowledge</vt:lpstr>
      <vt:lpstr>RCRA Regulatory Compliance Enhances Worker Safety Efforts and MSHA Compliance</vt:lpstr>
      <vt:lpstr>RCRA -- Risk Assessments</vt:lpstr>
      <vt:lpstr>MSHA Minimum Applicable Regulations (MSHA 8/18)</vt:lpstr>
      <vt:lpstr>MSHA Issue:  Hazard Analysis (profile and WAP)</vt:lpstr>
      <vt:lpstr>Waste Analysis Plan (WAP)</vt:lpstr>
      <vt:lpstr>WAP Figure 1-1  GENERATOR</vt:lpstr>
      <vt:lpstr>WAP Figure 1-2 Material Handling Systems</vt:lpstr>
      <vt:lpstr>WAP Figure 1-3 Treatment Storage  and Disposal Facility (TSDF)</vt:lpstr>
      <vt:lpstr>            </vt:lpstr>
      <vt:lpstr>MSHA Regulations: CFR 47.53 Alternative for Hazardous Waste</vt:lpstr>
      <vt:lpstr>Site Specific Hazard Assessment of Fuels</vt:lpstr>
      <vt:lpstr>MSHA Issue:  Engineering Controls for Material Handling Systems (all specified in RCRA permit application)</vt:lpstr>
      <vt:lpstr>MSHA Issue:  Engineering Controls for Material Handling Systems continued</vt:lpstr>
      <vt:lpstr>MSHA Issues:  Ventilation Controls and Fixed Gas Detection Equipment (all specified in both Air and RCRA permit applications and supported by more detailed MSHA, SOPs, JSAs)</vt:lpstr>
      <vt:lpstr>MSHA Issue:  Respiratory Protection Program</vt:lpstr>
      <vt:lpstr>MSHA Issues:  PPE and Hazard Communication Training (Emergency Response and Contingency Plans, JSAs and SOPs)</vt:lpstr>
      <vt:lpstr>MSHA Issue: Emergency Response</vt:lpstr>
      <vt:lpstr>MSHA/CKRC Brainstorming Session</vt:lpstr>
      <vt:lpstr>Thank you for taking the time to meet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CKRC/MSHA Meeting</dc:title>
  <dc:creator>mlusk</dc:creator>
  <cp:lastModifiedBy>Michelle Lusk</cp:lastModifiedBy>
  <cp:revision>65</cp:revision>
  <cp:lastPrinted>2018-12-05T06:31:59Z</cp:lastPrinted>
  <dcterms:created xsi:type="dcterms:W3CDTF">2018-10-29T01:54:13Z</dcterms:created>
  <dcterms:modified xsi:type="dcterms:W3CDTF">2018-12-06T18:07:10Z</dcterms:modified>
</cp:coreProperties>
</file>